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274" r:id="rId2"/>
    <p:sldId id="256" r:id="rId3"/>
    <p:sldId id="330" r:id="rId4"/>
    <p:sldId id="331" r:id="rId5"/>
    <p:sldId id="332" r:id="rId6"/>
    <p:sldId id="335" r:id="rId7"/>
    <p:sldId id="336" r:id="rId8"/>
    <p:sldId id="337" r:id="rId9"/>
    <p:sldId id="340" r:id="rId10"/>
    <p:sldId id="341" r:id="rId11"/>
    <p:sldId id="342" r:id="rId12"/>
    <p:sldId id="343" r:id="rId13"/>
    <p:sldId id="344" r:id="rId14"/>
    <p:sldId id="345" r:id="rId15"/>
    <p:sldId id="346" r:id="rId16"/>
    <p:sldId id="347" r:id="rId17"/>
    <p:sldId id="348" r:id="rId18"/>
    <p:sldId id="34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3"/>
    <p:restoredTop sz="94749"/>
  </p:normalViewPr>
  <p:slideViewPr>
    <p:cSldViewPr snapToGrid="0" snapToObjects="1">
      <p:cViewPr varScale="1">
        <p:scale>
          <a:sx n="55" d="100"/>
          <a:sy n="55" d="100"/>
        </p:scale>
        <p:origin x="216"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6745C-CFED-3543-A1B1-F9389701A8C4}" type="datetimeFigureOut">
              <a:rPr lang="en-US" smtClean="0"/>
              <a:t>10/2/18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B84C2-E2BB-4347-9BD1-EFFC9CBCB5BF}" type="slidenum">
              <a:rPr lang="en-US" smtClean="0"/>
              <a:t>‹#›</a:t>
            </a:fld>
            <a:endParaRPr lang="en-US"/>
          </a:p>
        </p:txBody>
      </p:sp>
    </p:spTree>
    <p:extLst>
      <p:ext uri="{BB962C8B-B14F-4D97-AF65-F5344CB8AC3E}">
        <p14:creationId xmlns:p14="http://schemas.microsoft.com/office/powerpoint/2010/main" val="493764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1B84C2-E2BB-4347-9BD1-EFFC9CBCB5BF}" type="slidenum">
              <a:rPr lang="en-US" smtClean="0"/>
              <a:t>9</a:t>
            </a:fld>
            <a:endParaRPr lang="en-US"/>
          </a:p>
        </p:txBody>
      </p:sp>
    </p:spTree>
    <p:extLst>
      <p:ext uri="{BB962C8B-B14F-4D97-AF65-F5344CB8AC3E}">
        <p14:creationId xmlns:p14="http://schemas.microsoft.com/office/powerpoint/2010/main" val="414254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57590C-B7DF-184B-B32C-ABA8A0AD1E72}"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72FAA994-AC0E-464A-86F3-0731F8368D59}"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50402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7590C-B7DF-184B-B32C-ABA8A0AD1E72}"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A994-AC0E-464A-86F3-0731F8368D59}" type="slidenum">
              <a:rPr lang="en-US" smtClean="0"/>
              <a:t>‹#›</a:t>
            </a:fld>
            <a:endParaRPr lang="en-US"/>
          </a:p>
        </p:txBody>
      </p:sp>
    </p:spTree>
    <p:extLst>
      <p:ext uri="{BB962C8B-B14F-4D97-AF65-F5344CB8AC3E}">
        <p14:creationId xmlns:p14="http://schemas.microsoft.com/office/powerpoint/2010/main" val="46894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7590C-B7DF-184B-B32C-ABA8A0AD1E72}"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A994-AC0E-464A-86F3-0731F8368D59}" type="slidenum">
              <a:rPr lang="en-US" smtClean="0"/>
              <a:t>‹#›</a:t>
            </a:fld>
            <a:endParaRPr lang="en-US"/>
          </a:p>
        </p:txBody>
      </p:sp>
    </p:spTree>
    <p:extLst>
      <p:ext uri="{BB962C8B-B14F-4D97-AF65-F5344CB8AC3E}">
        <p14:creationId xmlns:p14="http://schemas.microsoft.com/office/powerpoint/2010/main" val="13084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7590C-B7DF-184B-B32C-ABA8A0AD1E72}"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A994-AC0E-464A-86F3-0731F8368D59}"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78483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57590C-B7DF-184B-B32C-ABA8A0AD1E72}" type="datetimeFigureOut">
              <a:rPr lang="en-US" smtClean="0"/>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AA994-AC0E-464A-86F3-0731F8368D59}" type="slidenum">
              <a:rPr lang="en-US" smtClean="0"/>
              <a:t>‹#›</a:t>
            </a:fld>
            <a:endParaRPr lang="en-US"/>
          </a:p>
        </p:txBody>
      </p:sp>
    </p:spTree>
    <p:extLst>
      <p:ext uri="{BB962C8B-B14F-4D97-AF65-F5344CB8AC3E}">
        <p14:creationId xmlns:p14="http://schemas.microsoft.com/office/powerpoint/2010/main" val="238912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57590C-B7DF-184B-B32C-ABA8A0AD1E72}"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AA994-AC0E-464A-86F3-0731F8368D59}"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816036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57590C-B7DF-184B-B32C-ABA8A0AD1E72}" type="datetimeFigureOut">
              <a:rPr lang="en-US" smtClean="0"/>
              <a:t>10/2/18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AA994-AC0E-464A-86F3-0731F8368D59}" type="slidenum">
              <a:rPr lang="en-US" smtClean="0"/>
              <a:t>‹#›</a:t>
            </a:fld>
            <a:endParaRPr lang="en-US"/>
          </a:p>
        </p:txBody>
      </p:sp>
    </p:spTree>
    <p:extLst>
      <p:ext uri="{BB962C8B-B14F-4D97-AF65-F5344CB8AC3E}">
        <p14:creationId xmlns:p14="http://schemas.microsoft.com/office/powerpoint/2010/main" val="380703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7590C-B7DF-184B-B32C-ABA8A0AD1E72}" type="datetimeFigureOut">
              <a:rPr lang="en-US" smtClean="0"/>
              <a:t>10/2/18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AA994-AC0E-464A-86F3-0731F8368D59}"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99934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057590C-B7DF-184B-B32C-ABA8A0AD1E72}" type="datetimeFigureOut">
              <a:rPr lang="en-US" smtClean="0"/>
              <a:t>10/2/18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AA994-AC0E-464A-86F3-0731F8368D59}" type="slidenum">
              <a:rPr lang="en-US" smtClean="0"/>
              <a:t>‹#›</a:t>
            </a:fld>
            <a:endParaRPr lang="en-US"/>
          </a:p>
        </p:txBody>
      </p:sp>
    </p:spTree>
    <p:extLst>
      <p:ext uri="{BB962C8B-B14F-4D97-AF65-F5344CB8AC3E}">
        <p14:creationId xmlns:p14="http://schemas.microsoft.com/office/powerpoint/2010/main" val="415056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57590C-B7DF-184B-B32C-ABA8A0AD1E72}"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AA994-AC0E-464A-86F3-0731F8368D59}" type="slidenum">
              <a:rPr lang="en-US" smtClean="0"/>
              <a:t>‹#›</a:t>
            </a:fld>
            <a:endParaRPr lang="en-US"/>
          </a:p>
        </p:txBody>
      </p:sp>
    </p:spTree>
    <p:extLst>
      <p:ext uri="{BB962C8B-B14F-4D97-AF65-F5344CB8AC3E}">
        <p14:creationId xmlns:p14="http://schemas.microsoft.com/office/powerpoint/2010/main" val="388664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57590C-B7DF-184B-B32C-ABA8A0AD1E72}" type="datetimeFigureOut">
              <a:rPr lang="en-US" smtClean="0"/>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AA994-AC0E-464A-86F3-0731F8368D59}" type="slidenum">
              <a:rPr lang="en-US" smtClean="0"/>
              <a:t>‹#›</a:t>
            </a:fld>
            <a:endParaRPr lang="en-US"/>
          </a:p>
        </p:txBody>
      </p:sp>
    </p:spTree>
    <p:extLst>
      <p:ext uri="{BB962C8B-B14F-4D97-AF65-F5344CB8AC3E}">
        <p14:creationId xmlns:p14="http://schemas.microsoft.com/office/powerpoint/2010/main" val="243407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0057590C-B7DF-184B-B32C-ABA8A0AD1E72}" type="datetimeFigureOut">
              <a:rPr lang="en-US" smtClean="0"/>
              <a:t>10/2/18</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72FAA994-AC0E-464A-86F3-0731F8368D59}"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058703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go.hrw.com/venus_images/0320MC15.gi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www.vrcurassow.com/2dvrc/discovery/vespucci1b.GIF" TargetMode="External"/><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www.biografiasyvidas.com/biografia/c/fotos/cortes.jpg" TargetMode="Externa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members.shaw.ca/michaeljmcgrath/astrolabe.jpg" TargetMode="External"/><Relationship Id="rId5" Type="http://schemas.openxmlformats.org/officeDocument/2006/relationships/image" Target="../media/image18.png"/><Relationship Id="rId4" Type="http://schemas.openxmlformats.org/officeDocument/2006/relationships/hyperlink" Target="http://fc.lbpsb.qc.ca/~history/caravel.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First Ten </a:t>
            </a:r>
          </a:p>
        </p:txBody>
      </p:sp>
      <p:sp>
        <p:nvSpPr>
          <p:cNvPr id="5" name="Content Placeholder 4"/>
          <p:cNvSpPr>
            <a:spLocks noGrp="1"/>
          </p:cNvSpPr>
          <p:nvPr>
            <p:ph idx="1"/>
          </p:nvPr>
        </p:nvSpPr>
        <p:spPr>
          <a:xfrm>
            <a:off x="2328122" y="1215586"/>
            <a:ext cx="7796540" cy="3997828"/>
          </a:xfrm>
        </p:spPr>
        <p:txBody>
          <a:bodyPr>
            <a:normAutofit/>
          </a:bodyPr>
          <a:lstStyle/>
          <a:p>
            <a:r>
              <a:rPr lang="en-US" sz="2200" dirty="0"/>
              <a:t>What do I know about the Age of Exploration? </a:t>
            </a:r>
          </a:p>
          <a:p>
            <a:r>
              <a:rPr lang="en-US" sz="2200" dirty="0"/>
              <a:t>Purpose?</a:t>
            </a:r>
          </a:p>
          <a:p>
            <a:r>
              <a:rPr lang="en-US" sz="2200" dirty="0"/>
              <a:t>People?</a:t>
            </a:r>
          </a:p>
          <a:p>
            <a:r>
              <a:rPr lang="en-US" sz="2200" dirty="0"/>
              <a:t>Results? </a:t>
            </a:r>
          </a:p>
          <a:p>
            <a:pPr marL="0" indent="0">
              <a:buNone/>
            </a:pPr>
            <a:endParaRPr lang="en-US" sz="2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1" y="2416597"/>
            <a:ext cx="4851749" cy="3709566"/>
          </a:xfrm>
          <a:prstGeom prst="rect">
            <a:avLst/>
          </a:prstGeom>
        </p:spPr>
      </p:pic>
    </p:spTree>
    <p:extLst>
      <p:ext uri="{BB962C8B-B14F-4D97-AF65-F5344CB8AC3E}">
        <p14:creationId xmlns:p14="http://schemas.microsoft.com/office/powerpoint/2010/main" val="160033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1673" y="1449992"/>
            <a:ext cx="7796540" cy="3997828"/>
          </a:xfrm>
        </p:spPr>
        <p:txBody>
          <a:bodyPr/>
          <a:lstStyle/>
          <a:p>
            <a:r>
              <a:rPr lang="en-US" dirty="0"/>
              <a:t>Geography plays a part….</a:t>
            </a:r>
          </a:p>
          <a:p>
            <a:r>
              <a:rPr lang="en-US" dirty="0"/>
              <a:t>Your thoughts?</a:t>
            </a:r>
          </a:p>
        </p:txBody>
      </p:sp>
      <p:sp>
        <p:nvSpPr>
          <p:cNvPr id="3" name="Title 2"/>
          <p:cNvSpPr>
            <a:spLocks noGrp="1"/>
          </p:cNvSpPr>
          <p:nvPr>
            <p:ph type="title"/>
          </p:nvPr>
        </p:nvSpPr>
        <p:spPr>
          <a:xfrm>
            <a:off x="2611808" y="808056"/>
            <a:ext cx="7958331" cy="1077229"/>
          </a:xfrm>
        </p:spPr>
        <p:txBody>
          <a:bodyPr/>
          <a:lstStyle/>
          <a:p>
            <a:r>
              <a:rPr lang="en-US" dirty="0"/>
              <a:t>Why Spain &amp; Portugal?</a:t>
            </a:r>
          </a:p>
        </p:txBody>
      </p:sp>
      <p:pic>
        <p:nvPicPr>
          <p:cNvPr id="4" name="Picture 2"/>
          <p:cNvPicPr>
            <a:picLocks noChangeAspect="1" noChangeArrowheads="1"/>
          </p:cNvPicPr>
          <p:nvPr/>
        </p:nvPicPr>
        <p:blipFill>
          <a:blip r:embed="rId2" cstate="print"/>
          <a:srcRect/>
          <a:stretch>
            <a:fillRect/>
          </a:stretch>
        </p:blipFill>
        <p:spPr bwMode="auto">
          <a:xfrm>
            <a:off x="5867400" y="2133600"/>
            <a:ext cx="3657600" cy="3657600"/>
          </a:xfrm>
          <a:prstGeom prst="rect">
            <a:avLst/>
          </a:prstGeom>
          <a:noFill/>
          <a:ln w="9525">
            <a:noFill/>
            <a:miter lim="800000"/>
            <a:headEnd/>
            <a:tailEnd/>
          </a:ln>
          <a:effectLst/>
        </p:spPr>
      </p:pic>
    </p:spTree>
    <p:extLst>
      <p:ext uri="{BB962C8B-B14F-4D97-AF65-F5344CB8AC3E}">
        <p14:creationId xmlns:p14="http://schemas.microsoft.com/office/powerpoint/2010/main" val="411307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04818" y="808057"/>
            <a:ext cx="5257800" cy="5816560"/>
          </a:xfrm>
        </p:spPr>
        <p:txBody>
          <a:bodyPr>
            <a:normAutofit fontScale="92500" lnSpcReduction="10000"/>
          </a:bodyPr>
          <a:lstStyle/>
          <a:p>
            <a:r>
              <a:rPr lang="en-US" sz="2800" dirty="0"/>
              <a:t>Portugal -1</a:t>
            </a:r>
            <a:r>
              <a:rPr lang="en-US" sz="2800" baseline="30000" dirty="0"/>
              <a:t>st</a:t>
            </a:r>
            <a:r>
              <a:rPr lang="en-US" sz="2800" dirty="0"/>
              <a:t> interested in exploration.  </a:t>
            </a:r>
          </a:p>
          <a:p>
            <a:r>
              <a:rPr lang="en-US" sz="2800" b="1" dirty="0"/>
              <a:t>Prince Henry</a:t>
            </a:r>
            <a:r>
              <a:rPr lang="en-US" sz="2800" dirty="0"/>
              <a:t> was nicknamed </a:t>
            </a:r>
            <a:r>
              <a:rPr lang="en-US" sz="2800" b="1" dirty="0"/>
              <a:t>Henry the Navigator</a:t>
            </a:r>
            <a:r>
              <a:rPr lang="en-US" sz="2800" dirty="0"/>
              <a:t>.  He had 3 main goals for Portugal:</a:t>
            </a:r>
          </a:p>
          <a:p>
            <a:pPr lvl="1"/>
            <a:r>
              <a:rPr lang="en-US" dirty="0"/>
              <a:t>1. New lands  and peoples for Christianity by a crusade in Africa.</a:t>
            </a:r>
          </a:p>
          <a:p>
            <a:pPr lvl="1"/>
            <a:r>
              <a:rPr lang="en-US" dirty="0"/>
              <a:t>2.  Desire to acquire a share of the African slave trade that the Muslims controlled.</a:t>
            </a:r>
          </a:p>
          <a:p>
            <a:pPr lvl="1"/>
            <a:r>
              <a:rPr lang="en-US" dirty="0"/>
              <a:t>3. He wanted to start trading with Asia. </a:t>
            </a:r>
          </a:p>
          <a:p>
            <a:r>
              <a:rPr lang="en-US" dirty="0"/>
              <a:t>Early 1400’s Prince Henry founded a school </a:t>
            </a:r>
          </a:p>
          <a:p>
            <a:pPr lvl="1"/>
            <a:r>
              <a:rPr lang="en-US" dirty="0"/>
              <a:t>$$$$ -  navigators / captains began a series of explorations westward into the Atlantic and southward to Africa</a:t>
            </a:r>
          </a:p>
        </p:txBody>
      </p:sp>
      <p:sp>
        <p:nvSpPr>
          <p:cNvPr id="82946" name="Rectangle 4"/>
          <p:cNvSpPr>
            <a:spLocks noGrp="1" noChangeArrowheads="1"/>
          </p:cNvSpPr>
          <p:nvPr>
            <p:ph type="title"/>
          </p:nvPr>
        </p:nvSpPr>
        <p:spPr/>
        <p:txBody>
          <a:bodyPr>
            <a:normAutofit/>
          </a:bodyPr>
          <a:lstStyle/>
          <a:p>
            <a:pPr eaLnBrk="1" hangingPunct="1"/>
            <a:r>
              <a:rPr lang="en-US" sz="4000" b="1" dirty="0"/>
              <a:t>Portugal </a:t>
            </a:r>
          </a:p>
        </p:txBody>
      </p:sp>
      <p:pic>
        <p:nvPicPr>
          <p:cNvPr id="82947" name="Picture 3"/>
          <p:cNvPicPr>
            <a:picLocks noChangeAspect="1" noChangeArrowheads="1"/>
          </p:cNvPicPr>
          <p:nvPr/>
        </p:nvPicPr>
        <p:blipFill>
          <a:blip r:embed="rId2" cstate="print"/>
          <a:srcRect/>
          <a:stretch>
            <a:fillRect/>
          </a:stretch>
        </p:blipFill>
        <p:spPr bwMode="auto">
          <a:xfrm>
            <a:off x="7467601" y="2667000"/>
            <a:ext cx="2138149" cy="3048000"/>
          </a:xfrm>
          <a:prstGeom prst="rect">
            <a:avLst/>
          </a:prstGeom>
          <a:noFill/>
          <a:ln w="9525">
            <a:noFill/>
            <a:miter lim="800000"/>
            <a:headEnd/>
            <a:tailEnd/>
          </a:ln>
        </p:spPr>
      </p:pic>
      <p:pic>
        <p:nvPicPr>
          <p:cNvPr id="5125" name="Picture 5" descr="C:\Users\nbeemon\AppData\Local\Microsoft\Windows\Temporary Internet Files\Content.IE5\ZATRI3JB\MC900189434[1].jpg"/>
          <p:cNvPicPr>
            <a:picLocks noChangeAspect="1" noChangeArrowheads="1"/>
          </p:cNvPicPr>
          <p:nvPr/>
        </p:nvPicPr>
        <p:blipFill>
          <a:blip r:embed="rId3" cstate="print"/>
          <a:srcRect/>
          <a:stretch>
            <a:fillRect/>
          </a:stretch>
        </p:blipFill>
        <p:spPr bwMode="auto">
          <a:xfrm>
            <a:off x="6858000" y="152400"/>
            <a:ext cx="3523318" cy="2209800"/>
          </a:xfrm>
          <a:prstGeom prst="rect">
            <a:avLst/>
          </a:prstGeom>
          <a:noFill/>
        </p:spPr>
      </p:pic>
      <p:pic>
        <p:nvPicPr>
          <p:cNvPr id="5124" name="Picture 4" descr="C:\Users\nbeemon\AppData\Local\Microsoft\Windows\Temporary Internet Files\Content.IE5\I77R0ERD\MC900015867[1].wmf"/>
          <p:cNvPicPr>
            <a:picLocks noChangeAspect="1" noChangeArrowheads="1"/>
          </p:cNvPicPr>
          <p:nvPr/>
        </p:nvPicPr>
        <p:blipFill>
          <a:blip r:embed="rId4" cstate="print"/>
          <a:srcRect/>
          <a:stretch>
            <a:fillRect/>
          </a:stretch>
        </p:blipFill>
        <p:spPr bwMode="auto">
          <a:xfrm>
            <a:off x="8536674" y="5334001"/>
            <a:ext cx="1600200" cy="1290615"/>
          </a:xfrm>
          <a:prstGeom prst="rect">
            <a:avLst/>
          </a:prstGeom>
          <a:noFill/>
        </p:spPr>
      </p:pic>
    </p:spTree>
    <p:extLst>
      <p:ext uri="{BB962C8B-B14F-4D97-AF65-F5344CB8AC3E}">
        <p14:creationId xmlns:p14="http://schemas.microsoft.com/office/powerpoint/2010/main" val="61486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linds(horizontal)">
                                      <p:cBhvr>
                                        <p:cTn id="26" dur="500"/>
                                        <p:tgtEl>
                                          <p:spTgt spid="4">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blinds(horizontal)">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76400" y="1371601"/>
            <a:ext cx="6324600" cy="4525963"/>
          </a:xfrm>
        </p:spPr>
        <p:txBody>
          <a:bodyPr>
            <a:normAutofit fontScale="77500" lnSpcReduction="20000"/>
          </a:bodyPr>
          <a:lstStyle/>
          <a:p>
            <a:r>
              <a:rPr lang="en-US" sz="2800" dirty="0"/>
              <a:t>1488- </a:t>
            </a:r>
            <a:r>
              <a:rPr lang="en-US" sz="2800" b="1" dirty="0"/>
              <a:t>Bartholomew Dias</a:t>
            </a:r>
            <a:r>
              <a:rPr lang="en-US" sz="2800" dirty="0"/>
              <a:t> sailed around the Cape of Good Hope, at the southern tip of Africa.  </a:t>
            </a:r>
          </a:p>
          <a:p>
            <a:r>
              <a:rPr lang="en-US" sz="2800" dirty="0"/>
              <a:t>In 1498, </a:t>
            </a:r>
            <a:r>
              <a:rPr lang="en-US" sz="2800" b="1" dirty="0"/>
              <a:t>Vasco </a:t>
            </a:r>
            <a:r>
              <a:rPr lang="en-US" sz="2800" b="1" dirty="0" err="1"/>
              <a:t>da</a:t>
            </a:r>
            <a:r>
              <a:rPr lang="en-US" sz="2800" b="1" dirty="0"/>
              <a:t> Gama</a:t>
            </a:r>
            <a:r>
              <a:rPr lang="en-US" sz="2800" dirty="0"/>
              <a:t> sailed around Africa and across the Indian Ocean and returned with riches from Asia. </a:t>
            </a:r>
          </a:p>
          <a:p>
            <a:r>
              <a:rPr lang="en-US" sz="2800" dirty="0"/>
              <a:t>This discovery made it possible for </a:t>
            </a:r>
            <a:r>
              <a:rPr lang="en-US" sz="2800" b="1" dirty="0"/>
              <a:t>Portuguese traders to bring goods directly to Europe cheaper than dealing with the Arab traders</a:t>
            </a:r>
            <a:r>
              <a:rPr lang="en-US" sz="2800" dirty="0"/>
              <a:t>.  - Cut the middle man</a:t>
            </a:r>
            <a:br>
              <a:rPr lang="en-US" sz="2800" dirty="0"/>
            </a:br>
            <a:endParaRPr lang="en-US" dirty="0"/>
          </a:p>
        </p:txBody>
      </p:sp>
      <p:sp>
        <p:nvSpPr>
          <p:cNvPr id="162820" name="Rectangle 4"/>
          <p:cNvSpPr>
            <a:spLocks noGrp="1" noChangeArrowheads="1"/>
          </p:cNvSpPr>
          <p:nvPr>
            <p:ph type="title"/>
          </p:nvPr>
        </p:nvSpPr>
        <p:spPr/>
        <p:txBody>
          <a:bodyPr>
            <a:normAutofit/>
          </a:bodyPr>
          <a:lstStyle/>
          <a:p>
            <a:pPr algn="l" eaLnBrk="1" hangingPunct="1">
              <a:defRPr/>
            </a:pPr>
            <a:r>
              <a:rPr lang="en-US" sz="4000" dirty="0"/>
              <a:t>Portugal Cont. </a:t>
            </a:r>
          </a:p>
        </p:txBody>
      </p:sp>
      <p:pic>
        <p:nvPicPr>
          <p:cNvPr id="88067" name="Picture 3" descr="C:\Users\nlewis\AppData\Local\Microsoft\Windows\Temporary Internet Files\Content.IE5\EJJP50BF\MC900233975[1].wmf"/>
          <p:cNvPicPr>
            <a:picLocks noChangeAspect="1" noChangeArrowheads="1"/>
          </p:cNvPicPr>
          <p:nvPr/>
        </p:nvPicPr>
        <p:blipFill>
          <a:blip r:embed="rId2" cstate="print"/>
          <a:srcRect/>
          <a:stretch>
            <a:fillRect/>
          </a:stretch>
        </p:blipFill>
        <p:spPr bwMode="auto">
          <a:xfrm>
            <a:off x="7075902" y="4876801"/>
            <a:ext cx="3592099" cy="1765213"/>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8382001" y="152400"/>
            <a:ext cx="2020711" cy="2743200"/>
          </a:xfrm>
          <a:prstGeom prst="rect">
            <a:avLst/>
          </a:prstGeom>
          <a:noFill/>
          <a:ln w="9525">
            <a:noFill/>
            <a:miter lim="800000"/>
            <a:headEnd/>
            <a:tailEnd/>
          </a:ln>
          <a:effectLst/>
        </p:spPr>
      </p:pic>
    </p:spTree>
    <p:extLst>
      <p:ext uri="{BB962C8B-B14F-4D97-AF65-F5344CB8AC3E}">
        <p14:creationId xmlns:p14="http://schemas.microsoft.com/office/powerpoint/2010/main" val="262571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amond(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amond(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pic>
        <p:nvPicPr>
          <p:cNvPr id="89091" name="Picture 4" descr="WHSv3_190102M"/>
          <p:cNvPicPr>
            <a:picLocks noChangeAspect="1" noChangeArrowheads="1"/>
          </p:cNvPicPr>
          <p:nvPr/>
        </p:nvPicPr>
        <p:blipFill>
          <a:blip r:embed="rId2" cstate="print"/>
          <a:srcRect/>
          <a:stretch>
            <a:fillRect/>
          </a:stretch>
        </p:blipFill>
        <p:spPr bwMode="auto">
          <a:xfrm>
            <a:off x="1752600" y="1"/>
            <a:ext cx="8458200" cy="6854825"/>
          </a:xfrm>
          <a:prstGeom prst="rect">
            <a:avLst/>
          </a:prstGeom>
          <a:noFill/>
          <a:ln w="9525">
            <a:noFill/>
            <a:miter lim="800000"/>
            <a:headEnd/>
            <a:tailEnd/>
          </a:ln>
        </p:spPr>
      </p:pic>
    </p:spTree>
    <p:extLst>
      <p:ext uri="{BB962C8B-B14F-4D97-AF65-F5344CB8AC3E}">
        <p14:creationId xmlns:p14="http://schemas.microsoft.com/office/powerpoint/2010/main" val="416412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12428" y="851341"/>
            <a:ext cx="4953000" cy="5334000"/>
          </a:xfrm>
        </p:spPr>
        <p:txBody>
          <a:bodyPr>
            <a:noAutofit/>
          </a:bodyPr>
          <a:lstStyle/>
          <a:p>
            <a:r>
              <a:rPr lang="en-US" sz="1800" dirty="0"/>
              <a:t>Spain interest in exploring.  - Jealous of Portugal. </a:t>
            </a:r>
            <a:br>
              <a:rPr lang="en-US" sz="1800" dirty="0"/>
            </a:br>
            <a:r>
              <a:rPr lang="en-US" sz="1800" b="1" dirty="0"/>
              <a:t>Ferdinand and Isabella</a:t>
            </a:r>
            <a:r>
              <a:rPr lang="en-US" sz="1800" dirty="0"/>
              <a:t>, decided to finance </a:t>
            </a:r>
            <a:br>
              <a:rPr lang="en-US" sz="1800" dirty="0"/>
            </a:br>
            <a:r>
              <a:rPr lang="en-US" sz="1800" dirty="0"/>
              <a:t> </a:t>
            </a:r>
            <a:r>
              <a:rPr lang="en-US" sz="1800" b="1" dirty="0"/>
              <a:t>Christopher Columbus an</a:t>
            </a:r>
            <a:r>
              <a:rPr lang="en-US" sz="1800" dirty="0"/>
              <a:t>  Italian navigator. </a:t>
            </a:r>
          </a:p>
          <a:p>
            <a:r>
              <a:rPr lang="en-US" sz="1800" dirty="0"/>
              <a:t>Columbus thought the world was much smaller than it actually is, and so he thought he could reach India quickly and easily by sailing west.  </a:t>
            </a:r>
          </a:p>
          <a:p>
            <a:r>
              <a:rPr lang="en-US" sz="1800" dirty="0"/>
              <a:t>In August of 1492, he left Spain with three ships and crossed the Atlantic.</a:t>
            </a:r>
          </a:p>
          <a:p>
            <a:r>
              <a:rPr lang="en-US" sz="1800" dirty="0"/>
              <a:t>In October he landed on the island of </a:t>
            </a:r>
            <a:r>
              <a:rPr lang="en-US" sz="1800" b="1" dirty="0"/>
              <a:t>San Salvador</a:t>
            </a:r>
            <a:r>
              <a:rPr lang="en-US" sz="1800" dirty="0"/>
              <a:t> (near Cuba).  </a:t>
            </a:r>
          </a:p>
          <a:p>
            <a:pPr lvl="1"/>
            <a:r>
              <a:rPr lang="en-US" sz="1600" dirty="0"/>
              <a:t>Columbus thought an island off the coast of India </a:t>
            </a:r>
            <a:br>
              <a:rPr lang="en-US" sz="1600" dirty="0"/>
            </a:br>
            <a:r>
              <a:rPr lang="en-US" sz="1600" dirty="0"/>
              <a:t> called the people </a:t>
            </a:r>
            <a:r>
              <a:rPr lang="en-US" sz="1600" b="1" dirty="0"/>
              <a:t>Indians.</a:t>
            </a:r>
            <a:r>
              <a:rPr lang="en-US" sz="1600" dirty="0"/>
              <a:t> </a:t>
            </a:r>
          </a:p>
        </p:txBody>
      </p:sp>
      <p:sp>
        <p:nvSpPr>
          <p:cNvPr id="166916" name="Rectangle 4"/>
          <p:cNvSpPr>
            <a:spLocks noGrp="1" noChangeArrowheads="1"/>
          </p:cNvSpPr>
          <p:nvPr>
            <p:ph type="title"/>
          </p:nvPr>
        </p:nvSpPr>
        <p:spPr/>
        <p:txBody>
          <a:bodyPr>
            <a:normAutofit/>
          </a:bodyPr>
          <a:lstStyle/>
          <a:p>
            <a:pPr eaLnBrk="1" hangingPunct="1">
              <a:defRPr/>
            </a:pPr>
            <a:r>
              <a:rPr lang="en-US" dirty="0">
                <a:ea typeface="+mj-ea"/>
                <a:cs typeface="+mj-cs"/>
              </a:rPr>
              <a:t>Spain</a:t>
            </a:r>
          </a:p>
        </p:txBody>
      </p:sp>
      <p:pic>
        <p:nvPicPr>
          <p:cNvPr id="91139" name="Picture 2" descr="C:\Documents and Settings\Trevor Beemon\Local Settings\Temporary Internet Files\Content.IE5\QR2ZQ06U\MCj03792190000[1].wmf"/>
          <p:cNvPicPr>
            <a:picLocks noChangeAspect="1" noChangeArrowheads="1"/>
          </p:cNvPicPr>
          <p:nvPr/>
        </p:nvPicPr>
        <p:blipFill>
          <a:blip r:embed="rId2" cstate="print"/>
          <a:srcRect/>
          <a:stretch>
            <a:fillRect/>
          </a:stretch>
        </p:blipFill>
        <p:spPr bwMode="auto">
          <a:xfrm>
            <a:off x="7543800" y="381001"/>
            <a:ext cx="1600200" cy="1450975"/>
          </a:xfrm>
          <a:prstGeom prst="rect">
            <a:avLst/>
          </a:prstGeom>
          <a:noFill/>
          <a:ln w="9525">
            <a:noFill/>
            <a:miter lim="800000"/>
            <a:headEnd/>
            <a:tailEnd/>
          </a:ln>
        </p:spPr>
      </p:pic>
      <p:pic>
        <p:nvPicPr>
          <p:cNvPr id="91140" name="Picture 3" descr="C:\Users\nlewis\AppData\Local\Microsoft\Windows\Temporary Internet Files\Content.IE5\1G3R5VP8\MC900150050[1].wmf"/>
          <p:cNvPicPr>
            <a:picLocks noChangeAspect="1" noChangeArrowheads="1"/>
          </p:cNvPicPr>
          <p:nvPr/>
        </p:nvPicPr>
        <p:blipFill>
          <a:blip r:embed="rId3" cstate="print"/>
          <a:srcRect/>
          <a:stretch>
            <a:fillRect/>
          </a:stretch>
        </p:blipFill>
        <p:spPr bwMode="auto">
          <a:xfrm>
            <a:off x="7520834" y="4800601"/>
            <a:ext cx="2286000" cy="172402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615799" y="2057401"/>
            <a:ext cx="4052201" cy="2362200"/>
          </a:xfrm>
          <a:prstGeom prst="rect">
            <a:avLst/>
          </a:prstGeom>
          <a:noFill/>
          <a:ln w="9525">
            <a:noFill/>
            <a:miter lim="800000"/>
            <a:headEnd/>
            <a:tailEnd/>
          </a:ln>
        </p:spPr>
      </p:pic>
    </p:spTree>
    <p:extLst>
      <p:ext uri="{BB962C8B-B14F-4D97-AF65-F5344CB8AC3E}">
        <p14:creationId xmlns:p14="http://schemas.microsoft.com/office/powerpoint/2010/main" val="112114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81329"/>
            <a:ext cx="4419600" cy="4525963"/>
          </a:xfrm>
        </p:spPr>
        <p:txBody>
          <a:bodyPr>
            <a:normAutofit fontScale="77500" lnSpcReduction="20000"/>
          </a:bodyPr>
          <a:lstStyle/>
          <a:p>
            <a:r>
              <a:rPr lang="en-US" sz="2800" dirty="0"/>
              <a:t>As a result these islands will later be called the </a:t>
            </a:r>
            <a:r>
              <a:rPr lang="en-US" sz="2800" b="1" dirty="0"/>
              <a:t>West Indies.</a:t>
            </a:r>
          </a:p>
          <a:p>
            <a:r>
              <a:rPr lang="en-US" sz="2800" dirty="0"/>
              <a:t>In the spring of 1493 Columbus returned to Spain to report his discoveries.  </a:t>
            </a:r>
          </a:p>
          <a:p>
            <a:r>
              <a:rPr lang="en-US" sz="2800" dirty="0"/>
              <a:t>He made 3 more voyages between 1493 and 1504, and he died believing he had found lands there were near or a part of Asia.</a:t>
            </a:r>
            <a:br>
              <a:rPr lang="en-US" sz="2800" dirty="0"/>
            </a:br>
            <a:endParaRPr lang="en-US" dirty="0"/>
          </a:p>
        </p:txBody>
      </p:sp>
      <p:sp>
        <p:nvSpPr>
          <p:cNvPr id="2" name="Title 1"/>
          <p:cNvSpPr>
            <a:spLocks noGrp="1"/>
          </p:cNvSpPr>
          <p:nvPr>
            <p:ph type="title"/>
          </p:nvPr>
        </p:nvSpPr>
        <p:spPr/>
        <p:txBody>
          <a:bodyPr/>
          <a:lstStyle/>
          <a:p>
            <a:r>
              <a:rPr lang="en-US" dirty="0"/>
              <a:t>Columbus</a:t>
            </a:r>
          </a:p>
        </p:txBody>
      </p:sp>
      <p:pic>
        <p:nvPicPr>
          <p:cNvPr id="7170" name="Picture 2" descr="C:\Users\nbeemon\AppData\Local\Microsoft\Windows\Temporary Internet Files\Content.IE5\AQTL6KB9\MC900051019[1].wmf"/>
          <p:cNvPicPr>
            <a:picLocks noChangeAspect="1" noChangeArrowheads="1"/>
          </p:cNvPicPr>
          <p:nvPr/>
        </p:nvPicPr>
        <p:blipFill>
          <a:blip r:embed="rId2" cstate="print"/>
          <a:srcRect/>
          <a:stretch>
            <a:fillRect/>
          </a:stretch>
        </p:blipFill>
        <p:spPr bwMode="auto">
          <a:xfrm>
            <a:off x="7162800" y="1295400"/>
            <a:ext cx="2752954" cy="1624952"/>
          </a:xfrm>
          <a:prstGeom prst="rect">
            <a:avLst/>
          </a:prstGeom>
          <a:noFill/>
        </p:spPr>
      </p:pic>
      <p:pic>
        <p:nvPicPr>
          <p:cNvPr id="7171" name="Picture 3" descr="C:\Users\nbeemon\AppData\Local\Microsoft\Windows\Temporary Internet Files\Content.IE5\QTLSWYKM\MC900233483[1].wmf"/>
          <p:cNvPicPr>
            <a:picLocks noChangeAspect="1" noChangeArrowheads="1"/>
          </p:cNvPicPr>
          <p:nvPr/>
        </p:nvPicPr>
        <p:blipFill>
          <a:blip r:embed="rId3" cstate="print"/>
          <a:srcRect/>
          <a:stretch>
            <a:fillRect/>
          </a:stretch>
        </p:blipFill>
        <p:spPr bwMode="auto">
          <a:xfrm>
            <a:off x="6477000" y="3352800"/>
            <a:ext cx="3733800" cy="1848286"/>
          </a:xfrm>
          <a:prstGeom prst="rect">
            <a:avLst/>
          </a:prstGeom>
          <a:noFill/>
        </p:spPr>
      </p:pic>
    </p:spTree>
    <p:extLst>
      <p:ext uri="{BB962C8B-B14F-4D97-AF65-F5344CB8AC3E}">
        <p14:creationId xmlns:p14="http://schemas.microsoft.com/office/powerpoint/2010/main" val="23947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792" y="218171"/>
            <a:ext cx="7958331" cy="1077229"/>
          </a:xfrm>
        </p:spPr>
        <p:txBody>
          <a:bodyPr>
            <a:normAutofit/>
          </a:bodyPr>
          <a:lstStyle/>
          <a:p>
            <a:pPr>
              <a:defRPr/>
            </a:pPr>
            <a:r>
              <a:rPr lang="en-US" sz="6000" b="1" u="sng" dirty="0">
                <a:effectLst>
                  <a:outerShdw blurRad="38100" dist="38100" dir="2700000" algn="tl">
                    <a:srgbClr val="C0C0C0"/>
                  </a:outerShdw>
                </a:effectLst>
              </a:rPr>
              <a:t>Treaty of </a:t>
            </a:r>
            <a:r>
              <a:rPr lang="en-US" sz="6000" b="1" u="sng" dirty="0" err="1">
                <a:effectLst>
                  <a:outerShdw blurRad="38100" dist="38100" dir="2700000" algn="tl">
                    <a:srgbClr val="C0C0C0"/>
                  </a:outerShdw>
                </a:effectLst>
              </a:rPr>
              <a:t>Tordesillas</a:t>
            </a:r>
            <a:endParaRPr lang="en-US" sz="6000" b="1" u="sng" dirty="0">
              <a:effectLst>
                <a:outerShdw blurRad="38100" dist="38100" dir="2700000" algn="tl">
                  <a:srgbClr val="C0C0C0"/>
                </a:outerShdw>
              </a:effectLst>
            </a:endParaRPr>
          </a:p>
        </p:txBody>
      </p:sp>
      <p:sp>
        <p:nvSpPr>
          <p:cNvPr id="3" name="Content Placeholder 2"/>
          <p:cNvSpPr>
            <a:spLocks noGrp="1"/>
          </p:cNvSpPr>
          <p:nvPr>
            <p:ph idx="1"/>
          </p:nvPr>
        </p:nvSpPr>
        <p:spPr>
          <a:xfrm>
            <a:off x="1524000" y="1295400"/>
            <a:ext cx="3048000" cy="5410200"/>
          </a:xfrm>
        </p:spPr>
        <p:txBody>
          <a:bodyPr>
            <a:normAutofit fontScale="92500" lnSpcReduction="10000"/>
          </a:bodyPr>
          <a:lstStyle/>
          <a:p>
            <a:pPr>
              <a:buBlip>
                <a:blip r:embed="rId2"/>
              </a:buBlip>
              <a:defRPr/>
            </a:pPr>
            <a:r>
              <a:rPr lang="en-US" sz="2600" dirty="0"/>
              <a:t>Spain and Portugal each claimed many new lands &amp; claimed the same lands.  </a:t>
            </a:r>
            <a:endParaRPr lang="en-US" sz="2200" dirty="0"/>
          </a:p>
          <a:p>
            <a:pPr>
              <a:lnSpc>
                <a:spcPct val="80000"/>
              </a:lnSpc>
              <a:defRPr/>
            </a:pPr>
            <a:r>
              <a:rPr lang="en-US" sz="2200" dirty="0"/>
              <a:t>1493/4</a:t>
            </a:r>
          </a:p>
          <a:p>
            <a:pPr>
              <a:lnSpc>
                <a:spcPct val="80000"/>
              </a:lnSpc>
              <a:defRPr/>
            </a:pPr>
            <a:r>
              <a:rPr lang="en-US" sz="2200" dirty="0"/>
              <a:t>Pope initiates the comp.</a:t>
            </a:r>
          </a:p>
          <a:p>
            <a:pPr>
              <a:lnSpc>
                <a:spcPct val="80000"/>
              </a:lnSpc>
              <a:defRPr/>
            </a:pPr>
            <a:r>
              <a:rPr lang="en-US" sz="2200" dirty="0" err="1"/>
              <a:t>Btwn</a:t>
            </a:r>
            <a:r>
              <a:rPr lang="en-US" sz="2200" dirty="0"/>
              <a:t>. Spain and Portugal </a:t>
            </a:r>
          </a:p>
          <a:p>
            <a:pPr>
              <a:lnSpc>
                <a:spcPct val="80000"/>
              </a:lnSpc>
              <a:defRPr/>
            </a:pPr>
            <a:r>
              <a:rPr lang="en-US" sz="2200" dirty="0"/>
              <a:t>Line of Demarcation</a:t>
            </a:r>
          </a:p>
          <a:p>
            <a:pPr lvl="1">
              <a:lnSpc>
                <a:spcPct val="80000"/>
              </a:lnSpc>
              <a:defRPr/>
            </a:pPr>
            <a:r>
              <a:rPr lang="en-US" sz="1900" dirty="0"/>
              <a:t>West = Spain</a:t>
            </a:r>
          </a:p>
          <a:p>
            <a:pPr lvl="1">
              <a:lnSpc>
                <a:spcPct val="80000"/>
              </a:lnSpc>
              <a:defRPr/>
            </a:pPr>
            <a:r>
              <a:rPr lang="en-US" sz="1900" dirty="0"/>
              <a:t>East = Portugal</a:t>
            </a:r>
          </a:p>
          <a:p>
            <a:pPr lvl="1">
              <a:lnSpc>
                <a:spcPct val="80000"/>
              </a:lnSpc>
              <a:buFont typeface="Arial" charset="0"/>
              <a:buNone/>
              <a:defRPr/>
            </a:pPr>
            <a:endParaRPr lang="en-US" dirty="0"/>
          </a:p>
        </p:txBody>
      </p:sp>
      <p:pic>
        <p:nvPicPr>
          <p:cNvPr id="97284" name="Picture 2"/>
          <p:cNvPicPr>
            <a:picLocks noChangeAspect="1" noChangeArrowheads="1"/>
          </p:cNvPicPr>
          <p:nvPr/>
        </p:nvPicPr>
        <p:blipFill>
          <a:blip r:embed="rId3" cstate="print"/>
          <a:srcRect/>
          <a:stretch>
            <a:fillRect/>
          </a:stretch>
        </p:blipFill>
        <p:spPr bwMode="auto">
          <a:xfrm>
            <a:off x="4572000" y="1676400"/>
            <a:ext cx="6096000" cy="4572000"/>
          </a:xfrm>
          <a:prstGeom prst="rect">
            <a:avLst/>
          </a:prstGeom>
          <a:noFill/>
          <a:ln w="9525">
            <a:noFill/>
            <a:miter lim="800000"/>
            <a:headEnd/>
            <a:tailEnd/>
          </a:ln>
        </p:spPr>
      </p:pic>
      <p:sp>
        <p:nvSpPr>
          <p:cNvPr id="97285" name="Rectangle 4"/>
          <p:cNvSpPr>
            <a:spLocks noChangeArrowheads="1"/>
          </p:cNvSpPr>
          <p:nvPr/>
        </p:nvSpPr>
        <p:spPr bwMode="auto">
          <a:xfrm>
            <a:off x="6096000" y="6400801"/>
            <a:ext cx="4572000" cy="307975"/>
          </a:xfrm>
          <a:prstGeom prst="rect">
            <a:avLst/>
          </a:prstGeom>
          <a:noFill/>
          <a:ln w="9525">
            <a:noFill/>
            <a:miter lim="800000"/>
            <a:headEnd/>
            <a:tailEnd/>
          </a:ln>
        </p:spPr>
        <p:txBody>
          <a:bodyPr>
            <a:spAutoFit/>
          </a:bodyPr>
          <a:lstStyle/>
          <a:p>
            <a:r>
              <a:rPr lang="en-US" sz="1400">
                <a:latin typeface="Calibri" charset="0"/>
                <a:hlinkClick r:id="rId4"/>
              </a:rPr>
              <a:t>http://go.hrw.com/venus_images/0320MC15.gif</a:t>
            </a:r>
            <a:r>
              <a:rPr lang="en-US" sz="1400">
                <a:latin typeface="Calibri" charset="0"/>
              </a:rPr>
              <a:t> </a:t>
            </a:r>
          </a:p>
        </p:txBody>
      </p:sp>
    </p:spTree>
    <p:extLst>
      <p:ext uri="{BB962C8B-B14F-4D97-AF65-F5344CB8AC3E}">
        <p14:creationId xmlns:p14="http://schemas.microsoft.com/office/powerpoint/2010/main" val="188045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481328"/>
            <a:ext cx="5715000" cy="4843272"/>
          </a:xfrm>
        </p:spPr>
        <p:txBody>
          <a:bodyPr>
            <a:normAutofit/>
          </a:bodyPr>
          <a:lstStyle/>
          <a:p>
            <a:r>
              <a:rPr lang="en-US" dirty="0" err="1"/>
              <a:t>Amerigo</a:t>
            </a:r>
            <a:r>
              <a:rPr lang="en-US" dirty="0"/>
              <a:t> Vespucci </a:t>
            </a:r>
          </a:p>
          <a:p>
            <a:pPr lvl="1"/>
            <a:r>
              <a:rPr lang="en-US" dirty="0"/>
              <a:t>Realized the land that Columbus landed on was NOT India, but a new land. The mapmaker will name the new land after </a:t>
            </a:r>
            <a:r>
              <a:rPr lang="en-US" dirty="0" err="1"/>
              <a:t>Amerigo</a:t>
            </a:r>
            <a:r>
              <a:rPr lang="en-US" dirty="0"/>
              <a:t> (America)</a:t>
            </a:r>
          </a:p>
          <a:p>
            <a:r>
              <a:rPr lang="en-US" dirty="0"/>
              <a:t>Vasco Nunez de Balboa</a:t>
            </a:r>
          </a:p>
          <a:p>
            <a:pPr lvl="1"/>
            <a:r>
              <a:rPr lang="en-US" dirty="0"/>
              <a:t>First European to see the Pacific Ocean – named it the South Sea</a:t>
            </a:r>
          </a:p>
          <a:p>
            <a:r>
              <a:rPr lang="en-US" dirty="0"/>
              <a:t>Ferdinand Magellan </a:t>
            </a:r>
          </a:p>
          <a:p>
            <a:pPr lvl="1"/>
            <a:r>
              <a:rPr lang="en-US" dirty="0"/>
              <a:t>His crew was the first to circumnavigate (circle) the world – He did not make it </a:t>
            </a:r>
            <a:r>
              <a:rPr lang="en-US" dirty="0">
                <a:sym typeface="Wingdings" pitchFamily="2" charset="2"/>
              </a:rPr>
              <a:t> </a:t>
            </a:r>
            <a:endParaRPr lang="en-US" dirty="0"/>
          </a:p>
          <a:p>
            <a:endParaRPr lang="en-US" dirty="0"/>
          </a:p>
        </p:txBody>
      </p:sp>
      <p:sp>
        <p:nvSpPr>
          <p:cNvPr id="3" name="Title 2"/>
          <p:cNvSpPr>
            <a:spLocks noGrp="1"/>
          </p:cNvSpPr>
          <p:nvPr>
            <p:ph type="title"/>
          </p:nvPr>
        </p:nvSpPr>
        <p:spPr/>
        <p:txBody>
          <a:bodyPr/>
          <a:lstStyle/>
          <a:p>
            <a:r>
              <a:rPr lang="en-US" dirty="0"/>
              <a:t>Other Explorers</a:t>
            </a:r>
          </a:p>
        </p:txBody>
      </p:sp>
      <p:pic>
        <p:nvPicPr>
          <p:cNvPr id="4" name="Picture 3"/>
          <p:cNvPicPr>
            <a:picLocks noChangeAspect="1" noChangeArrowheads="1"/>
          </p:cNvPicPr>
          <p:nvPr/>
        </p:nvPicPr>
        <p:blipFill>
          <a:blip r:embed="rId2" cstate="print"/>
          <a:srcRect/>
          <a:stretch>
            <a:fillRect/>
          </a:stretch>
        </p:blipFill>
        <p:spPr bwMode="auto">
          <a:xfrm>
            <a:off x="8463569" y="3082966"/>
            <a:ext cx="1617243" cy="2037726"/>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8637882" y="5169885"/>
            <a:ext cx="1442930" cy="168811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8517398" y="1296526"/>
            <a:ext cx="1563414" cy="1769404"/>
          </a:xfrm>
          <a:prstGeom prst="rect">
            <a:avLst/>
          </a:prstGeom>
          <a:noFill/>
          <a:ln w="9525">
            <a:noFill/>
            <a:miter lim="800000"/>
            <a:headEnd/>
            <a:tailEnd/>
          </a:ln>
        </p:spPr>
      </p:pic>
    </p:spTree>
    <p:extLst>
      <p:ext uri="{BB962C8B-B14F-4D97-AF65-F5344CB8AC3E}">
        <p14:creationId xmlns:p14="http://schemas.microsoft.com/office/powerpoint/2010/main" val="246811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1676400" y="0"/>
            <a:ext cx="8991600" cy="1399032"/>
          </a:xfrm>
        </p:spPr>
        <p:txBody>
          <a:bodyPr/>
          <a:lstStyle/>
          <a:p>
            <a:pPr>
              <a:defRPr/>
            </a:pPr>
            <a:r>
              <a:rPr lang="en-US" sz="4000" b="1" u="sng" dirty="0">
                <a:effectLst>
                  <a:outerShdw blurRad="38100" dist="38100" dir="2700000" algn="tl">
                    <a:srgbClr val="C0C0C0"/>
                  </a:outerShdw>
                </a:effectLst>
              </a:rPr>
              <a:t>Spain Builds an American Empire</a:t>
            </a:r>
          </a:p>
        </p:txBody>
      </p:sp>
      <p:sp>
        <p:nvSpPr>
          <p:cNvPr id="26627" name="Rectangle 3"/>
          <p:cNvSpPr>
            <a:spLocks noGrp="1"/>
          </p:cNvSpPr>
          <p:nvPr>
            <p:ph idx="1"/>
          </p:nvPr>
        </p:nvSpPr>
        <p:spPr>
          <a:xfrm>
            <a:off x="1400175" y="890070"/>
            <a:ext cx="5410200" cy="5784574"/>
          </a:xfrm>
        </p:spPr>
        <p:txBody>
          <a:bodyPr>
            <a:normAutofit/>
          </a:bodyPr>
          <a:lstStyle/>
          <a:p>
            <a:pPr>
              <a:lnSpc>
                <a:spcPct val="90000"/>
              </a:lnSpc>
              <a:defRPr/>
            </a:pPr>
            <a:r>
              <a:rPr lang="en-US" sz="3200" b="1" u="sng" dirty="0"/>
              <a:t>Conquistadors</a:t>
            </a:r>
            <a:r>
              <a:rPr lang="en-US" sz="3200" dirty="0"/>
              <a:t>: Conquerors-Cortes and his men conquer C. America-Aztecs. (1519)</a:t>
            </a:r>
          </a:p>
          <a:p>
            <a:pPr>
              <a:lnSpc>
                <a:spcPct val="90000"/>
              </a:lnSpc>
              <a:defRPr/>
            </a:pPr>
            <a:r>
              <a:rPr lang="en-US" sz="3200" dirty="0"/>
              <a:t>Pizarro conquers Inca 15 yrs. Later.</a:t>
            </a:r>
          </a:p>
          <a:p>
            <a:pPr>
              <a:lnSpc>
                <a:spcPct val="90000"/>
              </a:lnSpc>
              <a:defRPr/>
            </a:pPr>
            <a:r>
              <a:rPr lang="en-US" sz="3200" dirty="0"/>
              <a:t>Spain: Central America (Mexico) </a:t>
            </a:r>
            <a:r>
              <a:rPr lang="en-US" sz="3200" dirty="0">
                <a:sym typeface="Wingdings" charset="2"/>
              </a:rPr>
              <a:t> </a:t>
            </a:r>
            <a:r>
              <a:rPr lang="en-US" sz="3200" dirty="0" err="1">
                <a:sym typeface="Wingdings" charset="2"/>
              </a:rPr>
              <a:t>mestizo</a:t>
            </a:r>
            <a:r>
              <a:rPr lang="en-US" sz="3200" dirty="0">
                <a:sym typeface="Wingdings" charset="2"/>
              </a:rPr>
              <a:t> </a:t>
            </a:r>
            <a:endParaRPr lang="en-US" sz="3200" dirty="0"/>
          </a:p>
          <a:p>
            <a:pPr>
              <a:lnSpc>
                <a:spcPct val="90000"/>
              </a:lnSpc>
              <a:defRPr/>
            </a:pPr>
            <a:r>
              <a:rPr lang="en-US" sz="3200" dirty="0"/>
              <a:t>Portugal: Brazil (sugar)</a:t>
            </a:r>
          </a:p>
          <a:p>
            <a:pPr>
              <a:lnSpc>
                <a:spcPct val="90000"/>
              </a:lnSpc>
              <a:defRPr/>
            </a:pPr>
            <a:endParaRPr lang="en-US" dirty="0"/>
          </a:p>
          <a:p>
            <a:pPr>
              <a:lnSpc>
                <a:spcPct val="90000"/>
              </a:lnSpc>
              <a:defRPr/>
            </a:pPr>
            <a:endParaRPr lang="en-US" dirty="0"/>
          </a:p>
        </p:txBody>
      </p:sp>
      <p:pic>
        <p:nvPicPr>
          <p:cNvPr id="104452" name="Picture 5" descr="vespucci1b"/>
          <p:cNvPicPr>
            <a:picLocks noChangeAspect="1" noChangeArrowheads="1"/>
          </p:cNvPicPr>
          <p:nvPr/>
        </p:nvPicPr>
        <p:blipFill>
          <a:blip r:embed="rId2" cstate="print"/>
          <a:srcRect/>
          <a:stretch>
            <a:fillRect/>
          </a:stretch>
        </p:blipFill>
        <p:spPr bwMode="auto">
          <a:xfrm>
            <a:off x="7086600" y="990601"/>
            <a:ext cx="2743200" cy="2576513"/>
          </a:xfrm>
          <a:prstGeom prst="rect">
            <a:avLst/>
          </a:prstGeom>
          <a:noFill/>
          <a:ln w="9525">
            <a:noFill/>
            <a:miter lim="800000"/>
            <a:headEnd/>
            <a:tailEnd/>
          </a:ln>
        </p:spPr>
      </p:pic>
      <p:sp>
        <p:nvSpPr>
          <p:cNvPr id="104453" name="Rectangle 6"/>
          <p:cNvSpPr>
            <a:spLocks noChangeArrowheads="1"/>
          </p:cNvSpPr>
          <p:nvPr/>
        </p:nvSpPr>
        <p:spPr bwMode="auto">
          <a:xfrm>
            <a:off x="6838122" y="3487562"/>
            <a:ext cx="3429000" cy="549275"/>
          </a:xfrm>
          <a:prstGeom prst="rect">
            <a:avLst/>
          </a:prstGeom>
          <a:noFill/>
          <a:ln w="9525">
            <a:noFill/>
            <a:miter lim="800000"/>
            <a:headEnd/>
            <a:tailEnd/>
          </a:ln>
        </p:spPr>
        <p:txBody>
          <a:bodyPr>
            <a:spAutoFit/>
          </a:bodyPr>
          <a:lstStyle/>
          <a:p>
            <a:r>
              <a:rPr lang="en-US" sz="1200" dirty="0">
                <a:hlinkClick r:id="rId3"/>
              </a:rPr>
              <a:t>http://www.vrcurassow.com/2dvrc/discovery/vespucci1b.GIF</a:t>
            </a:r>
            <a:r>
              <a:rPr lang="en-US" dirty="0"/>
              <a:t> </a:t>
            </a:r>
          </a:p>
        </p:txBody>
      </p:sp>
      <p:pic>
        <p:nvPicPr>
          <p:cNvPr id="104454" name="Picture 8" descr="cortes"/>
          <p:cNvPicPr>
            <a:picLocks noChangeAspect="1" noChangeArrowheads="1"/>
          </p:cNvPicPr>
          <p:nvPr/>
        </p:nvPicPr>
        <p:blipFill>
          <a:blip r:embed="rId4" cstate="print"/>
          <a:srcRect/>
          <a:stretch>
            <a:fillRect/>
          </a:stretch>
        </p:blipFill>
        <p:spPr bwMode="auto">
          <a:xfrm>
            <a:off x="7105650" y="4036837"/>
            <a:ext cx="2971800" cy="2770187"/>
          </a:xfrm>
          <a:prstGeom prst="rect">
            <a:avLst/>
          </a:prstGeom>
          <a:noFill/>
          <a:ln w="9525">
            <a:noFill/>
            <a:miter lim="800000"/>
            <a:headEnd/>
            <a:tailEnd/>
          </a:ln>
        </p:spPr>
      </p:pic>
      <p:sp>
        <p:nvSpPr>
          <p:cNvPr id="104455" name="Rectangle 9"/>
          <p:cNvSpPr>
            <a:spLocks noChangeArrowheads="1"/>
          </p:cNvSpPr>
          <p:nvPr/>
        </p:nvSpPr>
        <p:spPr bwMode="auto">
          <a:xfrm>
            <a:off x="7105650" y="6491288"/>
            <a:ext cx="3562350" cy="366712"/>
          </a:xfrm>
          <a:prstGeom prst="rect">
            <a:avLst/>
          </a:prstGeom>
          <a:noFill/>
          <a:ln w="9525">
            <a:noFill/>
            <a:miter lim="800000"/>
            <a:headEnd/>
            <a:tailEnd/>
          </a:ln>
        </p:spPr>
        <p:txBody>
          <a:bodyPr wrap="none">
            <a:spAutoFit/>
          </a:bodyPr>
          <a:lstStyle/>
          <a:p>
            <a:r>
              <a:rPr lang="en-US" sz="1000">
                <a:hlinkClick r:id="rId5"/>
              </a:rPr>
              <a:t>http://www.biografiasyvidas.com/biografia/c/fotos/cortes.jpg</a:t>
            </a:r>
            <a:r>
              <a:rPr lang="en-US"/>
              <a:t> </a:t>
            </a:r>
          </a:p>
        </p:txBody>
      </p:sp>
    </p:spTree>
    <p:extLst>
      <p:ext uri="{BB962C8B-B14F-4D97-AF65-F5344CB8AC3E}">
        <p14:creationId xmlns:p14="http://schemas.microsoft.com/office/powerpoint/2010/main" val="121851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FDFC-848B-CC45-9498-9ED3B0128E3A}"/>
              </a:ext>
            </a:extLst>
          </p:cNvPr>
          <p:cNvSpPr>
            <a:spLocks noGrp="1"/>
          </p:cNvSpPr>
          <p:nvPr>
            <p:ph type="ctrTitle"/>
          </p:nvPr>
        </p:nvSpPr>
        <p:spPr/>
        <p:txBody>
          <a:bodyPr>
            <a:normAutofit fontScale="90000"/>
          </a:bodyPr>
          <a:lstStyle/>
          <a:p>
            <a:r>
              <a:rPr lang="en-US" dirty="0"/>
              <a:t>Age of Exploration</a:t>
            </a:r>
            <a:br>
              <a:rPr lang="en-US" dirty="0"/>
            </a:br>
            <a:r>
              <a:rPr lang="en-US" sz="4400" dirty="0"/>
              <a:t>1400-1800</a:t>
            </a:r>
            <a:endParaRPr lang="en-US" dirty="0"/>
          </a:p>
        </p:txBody>
      </p:sp>
    </p:spTree>
    <p:extLst>
      <p:ext uri="{BB962C8B-B14F-4D97-AF65-F5344CB8AC3E}">
        <p14:creationId xmlns:p14="http://schemas.microsoft.com/office/powerpoint/2010/main" val="1694694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199" y="1481329"/>
            <a:ext cx="7655169" cy="5575963"/>
          </a:xfrm>
        </p:spPr>
        <p:txBody>
          <a:bodyPr>
            <a:normAutofit/>
          </a:bodyPr>
          <a:lstStyle/>
          <a:p>
            <a:pPr>
              <a:defRPr/>
            </a:pPr>
            <a:r>
              <a:rPr lang="en-US" sz="1800" dirty="0"/>
              <a:t>In the 1100’s the Euro. crusaders fought the Muslims for the Holy Land.  </a:t>
            </a:r>
          </a:p>
          <a:p>
            <a:pPr lvl="1">
              <a:defRPr/>
            </a:pPr>
            <a:r>
              <a:rPr lang="en-US" sz="1600" dirty="0"/>
              <a:t>When they returned they brought interesting ideas and items back to W. Euro.</a:t>
            </a:r>
          </a:p>
          <a:p>
            <a:pPr>
              <a:defRPr/>
            </a:pPr>
            <a:r>
              <a:rPr lang="en-US" sz="1800" dirty="0"/>
              <a:t>In 1275 Marco Polo reached the palace of Kublai Khan in China. When he returned from Italy he brought Asian/Eastern goods back</a:t>
            </a:r>
          </a:p>
          <a:p>
            <a:pPr>
              <a:defRPr/>
            </a:pPr>
            <a:r>
              <a:rPr lang="en-US" sz="1800" dirty="0"/>
              <a:t>Information/goods were also traded through the Silk Roads</a:t>
            </a:r>
          </a:p>
          <a:p>
            <a:pPr>
              <a:defRPr/>
            </a:pPr>
            <a:r>
              <a:rPr lang="en-US" sz="1800" dirty="0"/>
              <a:t>The </a:t>
            </a:r>
            <a:r>
              <a:rPr lang="en-US" sz="1800" dirty="0" err="1"/>
              <a:t>Ren</a:t>
            </a:r>
            <a:r>
              <a:rPr lang="en-US" sz="1800" dirty="0"/>
              <a:t>. had encouraged a new spirit of adventure and curiosity.</a:t>
            </a:r>
          </a:p>
          <a:p>
            <a:pPr>
              <a:defRPr/>
            </a:pPr>
            <a:r>
              <a:rPr lang="en-US" sz="1800" dirty="0"/>
              <a:t>Mercantilism- act of a country or nation becoming self-sufficient. </a:t>
            </a:r>
          </a:p>
          <a:p>
            <a:pPr>
              <a:defRPr/>
            </a:pPr>
            <a:r>
              <a:rPr lang="en-US" sz="1800" b="1" u="sng" dirty="0"/>
              <a:t>G</a:t>
            </a:r>
            <a:r>
              <a:rPr lang="en-US" sz="1800" dirty="0"/>
              <a:t>OLD </a:t>
            </a:r>
            <a:r>
              <a:rPr lang="en-US" sz="1800" b="1" u="sng" dirty="0"/>
              <a:t>G</a:t>
            </a:r>
            <a:r>
              <a:rPr lang="en-US" sz="1800" dirty="0"/>
              <a:t>LORY </a:t>
            </a:r>
            <a:r>
              <a:rPr lang="en-US" sz="1800" b="1" u="sng" dirty="0"/>
              <a:t>G</a:t>
            </a:r>
            <a:r>
              <a:rPr lang="en-US" sz="1800" dirty="0"/>
              <a:t>OD </a:t>
            </a:r>
          </a:p>
        </p:txBody>
      </p:sp>
      <p:sp>
        <p:nvSpPr>
          <p:cNvPr id="3" name="Title 2"/>
          <p:cNvSpPr>
            <a:spLocks noGrp="1"/>
          </p:cNvSpPr>
          <p:nvPr>
            <p:ph type="title"/>
          </p:nvPr>
        </p:nvSpPr>
        <p:spPr/>
        <p:txBody>
          <a:bodyPr>
            <a:normAutofit/>
          </a:bodyPr>
          <a:lstStyle/>
          <a:p>
            <a:pPr algn="ctr"/>
            <a:r>
              <a:rPr lang="en-US" dirty="0"/>
              <a:t>Causes of the Age of Exploration</a:t>
            </a:r>
          </a:p>
        </p:txBody>
      </p:sp>
      <p:pic>
        <p:nvPicPr>
          <p:cNvPr id="4" name="Picture 2" descr="j0233999.pict"/>
          <p:cNvPicPr>
            <a:picLocks noChangeAspect="1"/>
          </p:cNvPicPr>
          <p:nvPr/>
        </p:nvPicPr>
        <p:blipFill>
          <a:blip r:embed="rId2" cstate="print"/>
          <a:srcRect/>
          <a:stretch>
            <a:fillRect/>
          </a:stretch>
        </p:blipFill>
        <p:spPr bwMode="auto">
          <a:xfrm>
            <a:off x="9266165" y="4079631"/>
            <a:ext cx="1674177" cy="1981200"/>
          </a:xfrm>
          <a:prstGeom prst="rect">
            <a:avLst/>
          </a:prstGeom>
          <a:noFill/>
          <a:ln w="9525">
            <a:noFill/>
            <a:miter lim="800000"/>
            <a:headEnd/>
            <a:tailEnd/>
          </a:ln>
        </p:spPr>
      </p:pic>
    </p:spTree>
    <p:extLst>
      <p:ext uri="{BB962C8B-B14F-4D97-AF65-F5344CB8AC3E}">
        <p14:creationId xmlns:p14="http://schemas.microsoft.com/office/powerpoint/2010/main" val="29190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676400" y="1447801"/>
            <a:ext cx="6629400" cy="4525963"/>
          </a:xfrm>
        </p:spPr>
        <p:txBody>
          <a:bodyPr>
            <a:normAutofit/>
          </a:bodyPr>
          <a:lstStyle/>
          <a:p>
            <a:r>
              <a:rPr lang="en-US" dirty="0"/>
              <a:t>The discovery of gold, jewels, could make a quick profit.</a:t>
            </a:r>
          </a:p>
          <a:p>
            <a:r>
              <a:rPr lang="en-US" dirty="0"/>
              <a:t>The promise of a new life, the hope to own land, &amp; quick riches.  </a:t>
            </a:r>
          </a:p>
          <a:p>
            <a:r>
              <a:rPr lang="en-US" dirty="0"/>
              <a:t>Some went overseas because of </a:t>
            </a:r>
            <a:r>
              <a:rPr lang="en-US" b="1" dirty="0"/>
              <a:t>persecution</a:t>
            </a:r>
            <a:r>
              <a:rPr lang="en-US" dirty="0"/>
              <a:t> or political problems at home. Some wanted to spread their own religion.</a:t>
            </a:r>
          </a:p>
          <a:p>
            <a:r>
              <a:rPr lang="en-US" dirty="0"/>
              <a:t> And so the call for exploration and expansion was: </a:t>
            </a:r>
            <a:r>
              <a:rPr lang="en-US" u="sng" dirty="0"/>
              <a:t>G</a:t>
            </a:r>
            <a:r>
              <a:rPr lang="en-US" dirty="0"/>
              <a:t>old, </a:t>
            </a:r>
            <a:r>
              <a:rPr lang="en-US" u="sng" dirty="0"/>
              <a:t>G</a:t>
            </a:r>
            <a:r>
              <a:rPr lang="en-US" dirty="0"/>
              <a:t>lory, and </a:t>
            </a:r>
            <a:r>
              <a:rPr lang="en-US" u="sng" dirty="0"/>
              <a:t>G</a:t>
            </a:r>
            <a:r>
              <a:rPr lang="en-US" dirty="0"/>
              <a:t>od</a:t>
            </a:r>
            <a:br>
              <a:rPr lang="en-US" dirty="0"/>
            </a:br>
            <a:endParaRPr lang="en-US" dirty="0"/>
          </a:p>
        </p:txBody>
      </p:sp>
      <p:sp>
        <p:nvSpPr>
          <p:cNvPr id="77826" name="Rectangle 4"/>
          <p:cNvSpPr>
            <a:spLocks noGrp="1" noChangeArrowheads="1"/>
          </p:cNvSpPr>
          <p:nvPr>
            <p:ph type="title"/>
          </p:nvPr>
        </p:nvSpPr>
        <p:spPr/>
        <p:txBody>
          <a:bodyPr>
            <a:normAutofit/>
          </a:bodyPr>
          <a:lstStyle/>
          <a:p>
            <a:pPr algn="l" eaLnBrk="1" hangingPunct="1"/>
            <a:r>
              <a:rPr lang="en-US" dirty="0">
                <a:effectLst/>
              </a:rPr>
              <a:t>Why go?</a:t>
            </a:r>
          </a:p>
        </p:txBody>
      </p:sp>
      <p:pic>
        <p:nvPicPr>
          <p:cNvPr id="6" name="Picture 2" descr="C:\Documents and Settings\Trevor Beemon\Local Settings\Temporary Internet Files\Content.IE5\O0G94TR9\MPj04383300000[1].jpg"/>
          <p:cNvPicPr>
            <a:picLocks noChangeAspect="1" noChangeArrowheads="1"/>
          </p:cNvPicPr>
          <p:nvPr/>
        </p:nvPicPr>
        <p:blipFill>
          <a:blip r:embed="rId2" cstate="print"/>
          <a:srcRect/>
          <a:stretch>
            <a:fillRect/>
          </a:stretch>
        </p:blipFill>
        <p:spPr bwMode="auto">
          <a:xfrm>
            <a:off x="8938568" y="4406348"/>
            <a:ext cx="1538288" cy="2057400"/>
          </a:xfrm>
          <a:prstGeom prst="rect">
            <a:avLst/>
          </a:prstGeom>
          <a:noFill/>
          <a:ln w="9525">
            <a:noFill/>
            <a:miter lim="800000"/>
            <a:headEnd/>
            <a:tailEnd/>
          </a:ln>
        </p:spPr>
      </p:pic>
      <p:pic>
        <p:nvPicPr>
          <p:cNvPr id="7" name="Picture 3" descr="C:\Documents and Settings\Trevor Beemon\Local Settings\Temporary Internet Files\Content.IE5\QR2ZQ06U\MCj04403950000[1].png"/>
          <p:cNvPicPr>
            <a:picLocks noChangeAspect="1" noChangeArrowheads="1"/>
          </p:cNvPicPr>
          <p:nvPr/>
        </p:nvPicPr>
        <p:blipFill>
          <a:blip r:embed="rId3" cstate="print"/>
          <a:srcRect/>
          <a:stretch>
            <a:fillRect/>
          </a:stretch>
        </p:blipFill>
        <p:spPr bwMode="auto">
          <a:xfrm>
            <a:off x="8678368" y="661175"/>
            <a:ext cx="1752600" cy="1752600"/>
          </a:xfrm>
          <a:prstGeom prst="rect">
            <a:avLst/>
          </a:prstGeom>
          <a:noFill/>
          <a:ln w="9525">
            <a:noFill/>
            <a:miter lim="800000"/>
            <a:headEnd/>
            <a:tailEnd/>
          </a:ln>
        </p:spPr>
      </p:pic>
      <p:pic>
        <p:nvPicPr>
          <p:cNvPr id="4098" name="Picture 2" descr="C:\Users\nbeemon\AppData\Local\Microsoft\Windows\Temporary Internet Files\Content.IE5\QTLSWYKM\MC900015880[1].wmf"/>
          <p:cNvPicPr>
            <a:picLocks noChangeAspect="1" noChangeArrowheads="1"/>
          </p:cNvPicPr>
          <p:nvPr/>
        </p:nvPicPr>
        <p:blipFill>
          <a:blip r:embed="rId4" cstate="print"/>
          <a:srcRect/>
          <a:stretch>
            <a:fillRect/>
          </a:stretch>
        </p:blipFill>
        <p:spPr bwMode="auto">
          <a:xfrm>
            <a:off x="8752617" y="2678020"/>
            <a:ext cx="1817522" cy="1464082"/>
          </a:xfrm>
          <a:prstGeom prst="rect">
            <a:avLst/>
          </a:prstGeom>
          <a:noFill/>
        </p:spPr>
      </p:pic>
    </p:spTree>
    <p:extLst>
      <p:ext uri="{BB962C8B-B14F-4D97-AF65-F5344CB8AC3E}">
        <p14:creationId xmlns:p14="http://schemas.microsoft.com/office/powerpoint/2010/main" val="423856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Silk Road</a:t>
            </a:r>
          </a:p>
        </p:txBody>
      </p:sp>
      <p:pic>
        <p:nvPicPr>
          <p:cNvPr id="4098" name="Picture 2" descr="http://library.thinkquest.org/13406/images/SILKMAP3.JPG"/>
          <p:cNvPicPr>
            <a:picLocks noChangeAspect="1" noChangeArrowheads="1"/>
          </p:cNvPicPr>
          <p:nvPr/>
        </p:nvPicPr>
        <p:blipFill>
          <a:blip r:embed="rId2" cstate="print"/>
          <a:srcRect/>
          <a:stretch>
            <a:fillRect/>
          </a:stretch>
        </p:blipFill>
        <p:spPr bwMode="auto">
          <a:xfrm>
            <a:off x="2057400" y="1524001"/>
            <a:ext cx="8187538" cy="3914775"/>
          </a:xfrm>
          <a:prstGeom prst="rect">
            <a:avLst/>
          </a:prstGeom>
          <a:noFill/>
        </p:spPr>
      </p:pic>
    </p:spTree>
    <p:extLst>
      <p:ext uri="{BB962C8B-B14F-4D97-AF65-F5344CB8AC3E}">
        <p14:creationId xmlns:p14="http://schemas.microsoft.com/office/powerpoint/2010/main" val="200822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67494"/>
            <a:ext cx="8458200" cy="1399032"/>
          </a:xfrm>
        </p:spPr>
        <p:txBody>
          <a:bodyPr/>
          <a:lstStyle/>
          <a:p>
            <a:r>
              <a:rPr lang="en-US" dirty="0"/>
              <a:t>Primary Document – Marco Polo</a:t>
            </a:r>
          </a:p>
        </p:txBody>
      </p:sp>
      <p:sp>
        <p:nvSpPr>
          <p:cNvPr id="3" name="Content Placeholder 2"/>
          <p:cNvSpPr>
            <a:spLocks noGrp="1"/>
          </p:cNvSpPr>
          <p:nvPr>
            <p:ph idx="1"/>
          </p:nvPr>
        </p:nvSpPr>
        <p:spPr>
          <a:xfrm>
            <a:off x="1517073" y="1524000"/>
            <a:ext cx="9067800" cy="5486400"/>
          </a:xfrm>
        </p:spPr>
        <p:txBody>
          <a:bodyPr>
            <a:normAutofit fontScale="85000" lnSpcReduction="20000"/>
          </a:bodyPr>
          <a:lstStyle/>
          <a:p>
            <a:r>
              <a:rPr lang="en-US" dirty="0"/>
              <a:t>Marco Polo's Travels </a:t>
            </a:r>
          </a:p>
          <a:p>
            <a:pPr lvl="1"/>
            <a:r>
              <a:rPr lang="en-US" dirty="0"/>
              <a:t>(1300 A.D.) Latin Book 3, Chapter 4 </a:t>
            </a:r>
          </a:p>
          <a:p>
            <a:r>
              <a:rPr lang="en-US" dirty="0"/>
              <a:t>[The following text led to the discovery of America. These passages, written by Marco Polo, motivated Christopher Columbus to find an alternative route to the Indies. Going Eastward had become almost impossible since the Middle East was occupied by Muslims who would not allow Christians safe passage.] </a:t>
            </a:r>
            <a:br>
              <a:rPr lang="en-US" dirty="0"/>
            </a:br>
            <a:br>
              <a:rPr lang="en-US" dirty="0"/>
            </a:br>
            <a:r>
              <a:rPr lang="en-US" i="1" dirty="0"/>
              <a:t>“It should be understood that the sea in which the Island of </a:t>
            </a:r>
            <a:r>
              <a:rPr lang="en-US" i="1" dirty="0" err="1"/>
              <a:t>Zipangu</a:t>
            </a:r>
            <a:r>
              <a:rPr lang="en-US" i="1" dirty="0"/>
              <a:t> [Japan] is situated is the sea of CHIN, and so extensive is this eastern sea that according to experienced pilots and mariners, who should know, it contains no fewer than 7,440 islands, mostly inhabited. It is said that every one of the trees which grow in them gives off a fragrant odor. They produce many spices and drugs, particularly aloes, and much pepper, both white and black. It is impossible to estimate the value of gold and other articles found in these islands. Their distance from the continent is so great, and the navigation so difficult, that vessels sailing there do not reap large profits; for they consume a whole year in the voyage. </a:t>
            </a:r>
          </a:p>
          <a:p>
            <a:r>
              <a:rPr lang="en-US" i="1" dirty="0"/>
              <a:t>We shall her treat no further of these countries and islands because of my not having visited them personally and their not being under the dominion of the Great Khan.”</a:t>
            </a:r>
          </a:p>
          <a:p>
            <a:endParaRPr lang="en-US" dirty="0"/>
          </a:p>
        </p:txBody>
      </p:sp>
    </p:spTree>
    <p:extLst>
      <p:ext uri="{BB962C8B-B14F-4D97-AF65-F5344CB8AC3E}">
        <p14:creationId xmlns:p14="http://schemas.microsoft.com/office/powerpoint/2010/main" val="197560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Mercantilism</a:t>
            </a:r>
          </a:p>
        </p:txBody>
      </p:sp>
      <p:sp>
        <p:nvSpPr>
          <p:cNvPr id="3" name="Content Placeholder 2"/>
          <p:cNvSpPr>
            <a:spLocks noGrp="1"/>
          </p:cNvSpPr>
          <p:nvPr>
            <p:ph idx="1"/>
          </p:nvPr>
        </p:nvSpPr>
        <p:spPr>
          <a:xfrm>
            <a:off x="1698061" y="947135"/>
            <a:ext cx="7010400" cy="6367549"/>
          </a:xfrm>
        </p:spPr>
        <p:txBody>
          <a:bodyPr>
            <a:normAutofit/>
          </a:bodyPr>
          <a:lstStyle/>
          <a:p>
            <a:pPr marL="687388" indent="-342900">
              <a:defRPr/>
            </a:pPr>
            <a:r>
              <a:rPr lang="en-US" dirty="0"/>
              <a:t>Political and economic changes led to overseas expansion and new economic theory called</a:t>
            </a:r>
          </a:p>
          <a:p>
            <a:pPr marL="687388" indent="-342900">
              <a:defRPr/>
            </a:pPr>
            <a:r>
              <a:rPr lang="en-US" u="sng" dirty="0"/>
              <a:t>Mercantilism </a:t>
            </a:r>
            <a:r>
              <a:rPr lang="en-US" dirty="0"/>
              <a:t>- in order to build economic strength, </a:t>
            </a:r>
            <a:r>
              <a:rPr lang="en-US" u="sng" dirty="0"/>
              <a:t>a nation must export more than it imports</a:t>
            </a:r>
            <a:r>
              <a:rPr lang="en-US" dirty="0"/>
              <a:t>. </a:t>
            </a:r>
            <a:r>
              <a:rPr lang="en-US" u="sng" dirty="0"/>
              <a:t> </a:t>
            </a:r>
          </a:p>
          <a:p>
            <a:r>
              <a:rPr lang="en-US" altLang="en-US" dirty="0"/>
              <a:t>Establishment of colonies became essential to this competition that grew between European nations</a:t>
            </a:r>
          </a:p>
          <a:p>
            <a:pPr lvl="1"/>
            <a:r>
              <a:rPr lang="en-US" altLang="en-US" dirty="0"/>
              <a:t>Provided raw materials</a:t>
            </a:r>
          </a:p>
          <a:p>
            <a:pPr lvl="1"/>
            <a:r>
              <a:rPr lang="en-US" altLang="en-US" dirty="0"/>
              <a:t>Source of trade of manufactured goods</a:t>
            </a:r>
          </a:p>
          <a:p>
            <a:pPr>
              <a:buFont typeface="Wingdings" charset="2"/>
              <a:buNone/>
              <a:defRPr/>
            </a:pPr>
            <a:endParaRPr lang="en-US" dirty="0"/>
          </a:p>
        </p:txBody>
      </p:sp>
      <p:pic>
        <p:nvPicPr>
          <p:cNvPr id="103428" name="Picture 4" descr="C:\Program Files (x86)\Microsoft Office\MEDIA\CAGCAT10\j0222015.wmf"/>
          <p:cNvPicPr>
            <a:picLocks noChangeAspect="1" noChangeArrowheads="1"/>
          </p:cNvPicPr>
          <p:nvPr/>
        </p:nvPicPr>
        <p:blipFill>
          <a:blip r:embed="rId2" cstate="print"/>
          <a:srcRect/>
          <a:stretch>
            <a:fillRect/>
          </a:stretch>
        </p:blipFill>
        <p:spPr bwMode="auto">
          <a:xfrm>
            <a:off x="9067800" y="5334001"/>
            <a:ext cx="1143000" cy="1147763"/>
          </a:xfrm>
          <a:prstGeom prst="rect">
            <a:avLst/>
          </a:prstGeom>
          <a:noFill/>
          <a:ln w="9525">
            <a:noFill/>
            <a:miter lim="800000"/>
            <a:headEnd/>
            <a:tailEnd/>
          </a:ln>
        </p:spPr>
      </p:pic>
      <p:pic>
        <p:nvPicPr>
          <p:cNvPr id="103429" name="Picture 6" descr="C:\Users\nlewis\AppData\Local\Microsoft\Windows\Temporary Internet Files\Content.IE5\LI1T1ZKV\MC900335913[1].wmf"/>
          <p:cNvPicPr>
            <a:picLocks noChangeAspect="1" noChangeArrowheads="1"/>
          </p:cNvPicPr>
          <p:nvPr/>
        </p:nvPicPr>
        <p:blipFill>
          <a:blip r:embed="rId3" cstate="print"/>
          <a:srcRect/>
          <a:stretch>
            <a:fillRect/>
          </a:stretch>
        </p:blipFill>
        <p:spPr bwMode="auto">
          <a:xfrm>
            <a:off x="8282781" y="3140310"/>
            <a:ext cx="1722438" cy="1981200"/>
          </a:xfrm>
          <a:prstGeom prst="rect">
            <a:avLst/>
          </a:prstGeom>
          <a:noFill/>
          <a:ln w="9525">
            <a:noFill/>
            <a:miter lim="800000"/>
            <a:headEnd/>
            <a:tailEnd/>
          </a:ln>
        </p:spPr>
      </p:pic>
      <p:pic>
        <p:nvPicPr>
          <p:cNvPr id="103430" name="Picture 7" descr="C:\Users\nlewis\AppData\Local\Microsoft\Windows\Temporary Internet Files\Content.IE5\X4N6WKMU\MM900309734[1].gif"/>
          <p:cNvPicPr>
            <a:picLocks noChangeAspect="1" noChangeArrowheads="1" noCrop="1"/>
          </p:cNvPicPr>
          <p:nvPr/>
        </p:nvPicPr>
        <p:blipFill>
          <a:blip r:embed="rId4" cstate="print"/>
          <a:srcRect/>
          <a:stretch>
            <a:fillRect/>
          </a:stretch>
        </p:blipFill>
        <p:spPr bwMode="auto">
          <a:xfrm>
            <a:off x="9144000" y="1346670"/>
            <a:ext cx="990600" cy="1581150"/>
          </a:xfrm>
          <a:prstGeom prst="rect">
            <a:avLst/>
          </a:prstGeom>
          <a:noFill/>
          <a:ln w="9525">
            <a:noFill/>
            <a:miter lim="800000"/>
            <a:headEnd/>
            <a:tailEnd/>
          </a:ln>
        </p:spPr>
      </p:pic>
    </p:spTree>
    <p:extLst>
      <p:ext uri="{BB962C8B-B14F-4D97-AF65-F5344CB8AC3E}">
        <p14:creationId xmlns:p14="http://schemas.microsoft.com/office/powerpoint/2010/main" val="204821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r>
              <a:rPr lang="en-US" sz="4000"/>
              <a:t>EUROPEAN EXPLORATION</a:t>
            </a:r>
            <a:br>
              <a:rPr lang="en-US" sz="4000"/>
            </a:br>
            <a:endParaRPr lang="en-US" sz="4000"/>
          </a:p>
        </p:txBody>
      </p:sp>
      <p:sp>
        <p:nvSpPr>
          <p:cNvPr id="119811" name="Rectangle 3"/>
          <p:cNvSpPr>
            <a:spLocks noGrp="1" noChangeArrowheads="1"/>
          </p:cNvSpPr>
          <p:nvPr>
            <p:ph idx="1"/>
          </p:nvPr>
        </p:nvSpPr>
        <p:spPr>
          <a:xfrm>
            <a:off x="1782304" y="1075993"/>
            <a:ext cx="8229600" cy="5067300"/>
          </a:xfrm>
        </p:spPr>
        <p:txBody>
          <a:bodyPr>
            <a:normAutofit/>
          </a:bodyPr>
          <a:lstStyle/>
          <a:p>
            <a:pPr eaLnBrk="1" hangingPunct="1">
              <a:buFont typeface="Wingdings" pitchFamily="2" charset="2"/>
              <a:buBlip>
                <a:blip r:embed="rId2"/>
              </a:buBlip>
              <a:defRPr/>
            </a:pPr>
            <a:r>
              <a:rPr lang="en-US" sz="2800" dirty="0"/>
              <a:t>One of the main goals - get to Asia in order to </a:t>
            </a:r>
            <a:r>
              <a:rPr lang="en-US" sz="2800" b="1" dirty="0"/>
              <a:t>acquire spices, silks and jewels</a:t>
            </a:r>
            <a:r>
              <a:rPr lang="en-US" sz="2800" dirty="0"/>
              <a:t>.  </a:t>
            </a:r>
          </a:p>
          <a:p>
            <a:pPr eaLnBrk="1" hangingPunct="1">
              <a:defRPr/>
            </a:pPr>
            <a:r>
              <a:rPr lang="en-US" sz="2800" dirty="0"/>
              <a:t>produced mainly in </a:t>
            </a:r>
            <a:r>
              <a:rPr lang="en-US" sz="2800" b="1" dirty="0"/>
              <a:t>India, China and the islands of E. &amp; S.E. Asia.</a:t>
            </a:r>
          </a:p>
          <a:p>
            <a:pPr eaLnBrk="1" hangingPunct="1">
              <a:defRPr/>
            </a:pPr>
            <a:r>
              <a:rPr lang="en-US" sz="2800" dirty="0"/>
              <a:t>Europeans needed </a:t>
            </a:r>
            <a:r>
              <a:rPr lang="en-US" sz="2800" b="1" dirty="0"/>
              <a:t>advanced technology</a:t>
            </a:r>
            <a:r>
              <a:rPr lang="en-US" sz="2800" dirty="0"/>
              <a:t> to get there</a:t>
            </a:r>
          </a:p>
        </p:txBody>
      </p:sp>
      <p:pic>
        <p:nvPicPr>
          <p:cNvPr id="2050" name="Picture 2" descr="C:\Users\nbeemon\AppData\Local\Microsoft\Windows\Temporary Internet Files\Content.IE5\AQTL6KB9\MC900199197[1].wmf"/>
          <p:cNvPicPr>
            <a:picLocks noChangeAspect="1" noChangeArrowheads="1"/>
          </p:cNvPicPr>
          <p:nvPr/>
        </p:nvPicPr>
        <p:blipFill>
          <a:blip r:embed="rId3" cstate="print"/>
          <a:srcRect/>
          <a:stretch>
            <a:fillRect/>
          </a:stretch>
        </p:blipFill>
        <p:spPr bwMode="auto">
          <a:xfrm>
            <a:off x="9378744" y="1950572"/>
            <a:ext cx="935525" cy="1279125"/>
          </a:xfrm>
          <a:prstGeom prst="rect">
            <a:avLst/>
          </a:prstGeom>
          <a:noFill/>
        </p:spPr>
      </p:pic>
      <p:pic>
        <p:nvPicPr>
          <p:cNvPr id="2051" name="Picture 3" descr="C:\Users\nbeemon\AppData\Local\Microsoft\Windows\Temporary Internet Files\Content.IE5\ZATRI3JB\MC900113334[1].wmf"/>
          <p:cNvPicPr>
            <a:picLocks noChangeAspect="1" noChangeArrowheads="1"/>
          </p:cNvPicPr>
          <p:nvPr/>
        </p:nvPicPr>
        <p:blipFill>
          <a:blip r:embed="rId4" cstate="print"/>
          <a:srcRect/>
          <a:stretch>
            <a:fillRect/>
          </a:stretch>
        </p:blipFill>
        <p:spPr bwMode="auto">
          <a:xfrm>
            <a:off x="9220201" y="5334000"/>
            <a:ext cx="1051803" cy="1143000"/>
          </a:xfrm>
          <a:prstGeom prst="rect">
            <a:avLst/>
          </a:prstGeom>
          <a:noFill/>
        </p:spPr>
      </p:pic>
      <p:pic>
        <p:nvPicPr>
          <p:cNvPr id="2052" name="Picture 4" descr="C:\Users\nbeemon\AppData\Local\Microsoft\Windows\Temporary Internet Files\Content.IE5\I77R0ERD\MC900364458[1].wmf"/>
          <p:cNvPicPr>
            <a:picLocks noChangeAspect="1" noChangeArrowheads="1"/>
          </p:cNvPicPr>
          <p:nvPr/>
        </p:nvPicPr>
        <p:blipFill>
          <a:blip r:embed="rId5" cstate="print"/>
          <a:srcRect/>
          <a:stretch>
            <a:fillRect/>
          </a:stretch>
        </p:blipFill>
        <p:spPr bwMode="auto">
          <a:xfrm>
            <a:off x="9219217" y="3657600"/>
            <a:ext cx="984536" cy="1143000"/>
          </a:xfrm>
          <a:prstGeom prst="rect">
            <a:avLst/>
          </a:prstGeom>
          <a:noFill/>
        </p:spPr>
      </p:pic>
    </p:spTree>
    <p:extLst>
      <p:ext uri="{BB962C8B-B14F-4D97-AF65-F5344CB8AC3E}">
        <p14:creationId xmlns:p14="http://schemas.microsoft.com/office/powerpoint/2010/main" val="170723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box(in)">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box(in)">
                                      <p:cBhvr>
                                        <p:cTn id="12" dur="500"/>
                                        <p:tgtEl>
                                          <p:spTgt spid="119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Effect transition="in" filter="box(in)">
                                      <p:cBhvr>
                                        <p:cTn id="17" dur="500"/>
                                        <p:tgtEl>
                                          <p:spTgt spid="1198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399032"/>
          </a:xfrm>
        </p:spPr>
        <p:txBody>
          <a:bodyPr>
            <a:noAutofit/>
          </a:bodyPr>
          <a:lstStyle/>
          <a:p>
            <a:r>
              <a:rPr lang="en-US" sz="4800" b="1" u="sng" dirty="0">
                <a:effectLst>
                  <a:outerShdw blurRad="38100" dist="38100" dir="2700000" algn="tl">
                    <a:srgbClr val="C0C0C0"/>
                  </a:outerShdw>
                </a:effectLst>
              </a:rPr>
              <a:t>Technology Advancements</a:t>
            </a:r>
          </a:p>
        </p:txBody>
      </p:sp>
      <p:sp>
        <p:nvSpPr>
          <p:cNvPr id="3" name="Content Placeholder 2"/>
          <p:cNvSpPr>
            <a:spLocks noGrp="1"/>
          </p:cNvSpPr>
          <p:nvPr>
            <p:ph idx="1"/>
          </p:nvPr>
        </p:nvSpPr>
        <p:spPr>
          <a:xfrm>
            <a:off x="1981200" y="1447800"/>
            <a:ext cx="3810000" cy="5105400"/>
          </a:xfrm>
        </p:spPr>
        <p:txBody>
          <a:bodyPr rtlCol="0">
            <a:normAutofit lnSpcReduction="10000"/>
          </a:bodyPr>
          <a:lstStyle/>
          <a:p>
            <a:pPr>
              <a:spcAft>
                <a:spcPts val="0"/>
              </a:spcAft>
              <a:buFont typeface="Arial" pitchFamily="34" charset="0"/>
              <a:buChar char="•"/>
              <a:defRPr/>
            </a:pPr>
            <a:r>
              <a:rPr lang="en-US" dirty="0"/>
              <a:t>Caravel</a:t>
            </a:r>
          </a:p>
          <a:p>
            <a:pPr lvl="1">
              <a:spcAft>
                <a:spcPts val="0"/>
              </a:spcAft>
              <a:buFont typeface="Arial" pitchFamily="34" charset="0"/>
              <a:buChar char="–"/>
              <a:defRPr/>
            </a:pPr>
            <a:r>
              <a:rPr lang="en-US" dirty="0"/>
              <a:t>Sturdy AND sails effectively</a:t>
            </a:r>
          </a:p>
          <a:p>
            <a:pPr lvl="1">
              <a:spcAft>
                <a:spcPts val="0"/>
              </a:spcAft>
              <a:buFont typeface="Arial" pitchFamily="34" charset="0"/>
              <a:buChar char="–"/>
              <a:defRPr/>
            </a:pPr>
            <a:r>
              <a:rPr lang="en-US" dirty="0"/>
              <a:t>triangular shaped sail – sail against wind</a:t>
            </a:r>
          </a:p>
          <a:p>
            <a:pPr lvl="1">
              <a:spcAft>
                <a:spcPts val="0"/>
              </a:spcAft>
              <a:buFont typeface="Arial" pitchFamily="34" charset="0"/>
              <a:buChar char="–"/>
              <a:defRPr/>
            </a:pPr>
            <a:r>
              <a:rPr lang="en-US" dirty="0"/>
              <a:t>Cannon/handguns</a:t>
            </a:r>
          </a:p>
          <a:p>
            <a:pPr>
              <a:spcAft>
                <a:spcPts val="0"/>
              </a:spcAft>
              <a:buFont typeface="Arial" pitchFamily="34" charset="0"/>
              <a:buChar char="•"/>
              <a:defRPr/>
            </a:pPr>
            <a:r>
              <a:rPr lang="en-US" dirty="0"/>
              <a:t>Astrolabe</a:t>
            </a:r>
          </a:p>
          <a:p>
            <a:pPr lvl="1">
              <a:spcAft>
                <a:spcPts val="0"/>
              </a:spcAft>
              <a:buFont typeface="Arial" pitchFamily="34" charset="0"/>
              <a:buChar char="–"/>
              <a:defRPr/>
            </a:pPr>
            <a:r>
              <a:rPr lang="en-US" dirty="0"/>
              <a:t>Brass circle with degrees</a:t>
            </a:r>
          </a:p>
          <a:p>
            <a:pPr lvl="1">
              <a:spcAft>
                <a:spcPts val="0"/>
              </a:spcAft>
              <a:buFont typeface="Arial" pitchFamily="34" charset="0"/>
              <a:buChar char="–"/>
              <a:defRPr/>
            </a:pPr>
            <a:r>
              <a:rPr lang="en-US" dirty="0"/>
              <a:t>Calculated latitude</a:t>
            </a:r>
          </a:p>
          <a:p>
            <a:pPr lvl="1">
              <a:spcAft>
                <a:spcPts val="0"/>
              </a:spcAft>
              <a:buFont typeface="Arial" pitchFamily="34" charset="0"/>
              <a:buChar char="–"/>
              <a:defRPr/>
            </a:pPr>
            <a:r>
              <a:rPr lang="en-US" dirty="0"/>
              <a:t>allowed </a:t>
            </a:r>
            <a:r>
              <a:rPr lang="en-US" dirty="0" err="1"/>
              <a:t>ppl</a:t>
            </a:r>
            <a:r>
              <a:rPr lang="en-US" dirty="0"/>
              <a:t>. to sail far out to sea rather than staying close to the coastline.</a:t>
            </a:r>
          </a:p>
          <a:p>
            <a:pPr>
              <a:spcAft>
                <a:spcPts val="0"/>
              </a:spcAft>
              <a:buFont typeface="Arial" pitchFamily="34" charset="0"/>
              <a:buChar char="•"/>
              <a:defRPr/>
            </a:pPr>
            <a:r>
              <a:rPr lang="en-US" dirty="0"/>
              <a:t>Compass</a:t>
            </a:r>
          </a:p>
          <a:p>
            <a:pPr lvl="1">
              <a:spcAft>
                <a:spcPts val="0"/>
              </a:spcAft>
              <a:buFont typeface="Arial" pitchFamily="34" charset="0"/>
              <a:buChar char="–"/>
              <a:defRPr/>
            </a:pPr>
            <a:r>
              <a:rPr lang="en-US" dirty="0"/>
              <a:t>Invention from China</a:t>
            </a:r>
          </a:p>
          <a:p>
            <a:pPr lvl="1">
              <a:spcAft>
                <a:spcPts val="0"/>
              </a:spcAft>
              <a:buNone/>
              <a:defRPr/>
            </a:pPr>
            <a:endParaRPr lang="en-US" dirty="0"/>
          </a:p>
        </p:txBody>
      </p:sp>
      <p:pic>
        <p:nvPicPr>
          <p:cNvPr id="4100" name="Picture 2"/>
          <p:cNvPicPr>
            <a:picLocks noChangeAspect="1" noChangeArrowheads="1"/>
          </p:cNvPicPr>
          <p:nvPr/>
        </p:nvPicPr>
        <p:blipFill>
          <a:blip r:embed="rId3" cstate="print"/>
          <a:srcRect/>
          <a:stretch>
            <a:fillRect/>
          </a:stretch>
        </p:blipFill>
        <p:spPr bwMode="auto">
          <a:xfrm>
            <a:off x="6705601" y="1480246"/>
            <a:ext cx="3124200" cy="2634554"/>
          </a:xfrm>
          <a:prstGeom prst="rect">
            <a:avLst/>
          </a:prstGeom>
          <a:noFill/>
          <a:ln w="9525">
            <a:noFill/>
            <a:miter lim="800000"/>
            <a:headEnd/>
            <a:tailEnd/>
          </a:ln>
        </p:spPr>
      </p:pic>
      <p:sp>
        <p:nvSpPr>
          <p:cNvPr id="4101" name="Rectangle 4"/>
          <p:cNvSpPr>
            <a:spLocks noChangeArrowheads="1"/>
          </p:cNvSpPr>
          <p:nvPr/>
        </p:nvSpPr>
        <p:spPr bwMode="auto">
          <a:xfrm>
            <a:off x="7454492" y="4047701"/>
            <a:ext cx="3213508" cy="307777"/>
          </a:xfrm>
          <a:prstGeom prst="rect">
            <a:avLst/>
          </a:prstGeom>
          <a:noFill/>
          <a:ln w="9525">
            <a:noFill/>
            <a:miter lim="800000"/>
            <a:headEnd/>
            <a:tailEnd/>
          </a:ln>
        </p:spPr>
        <p:txBody>
          <a:bodyPr wrap="none">
            <a:spAutoFit/>
          </a:bodyPr>
          <a:lstStyle/>
          <a:p>
            <a:r>
              <a:rPr lang="en-US" sz="1400" dirty="0">
                <a:latin typeface="Calibri" pitchFamily="34" charset="0"/>
                <a:hlinkClick r:id="rId4"/>
              </a:rPr>
              <a:t>http://fc.lbpsb.qc.ca/~history/caravl.jpg</a:t>
            </a:r>
            <a:r>
              <a:rPr lang="en-US" sz="1400" dirty="0">
                <a:latin typeface="Calibri" pitchFamily="34" charset="0"/>
              </a:rPr>
              <a:t> </a:t>
            </a:r>
          </a:p>
        </p:txBody>
      </p:sp>
      <p:pic>
        <p:nvPicPr>
          <p:cNvPr id="4102" name="Picture 3"/>
          <p:cNvPicPr>
            <a:picLocks noChangeAspect="1" noChangeArrowheads="1"/>
          </p:cNvPicPr>
          <p:nvPr/>
        </p:nvPicPr>
        <p:blipFill>
          <a:blip r:embed="rId5" cstate="print"/>
          <a:srcRect/>
          <a:stretch>
            <a:fillRect/>
          </a:stretch>
        </p:blipFill>
        <p:spPr bwMode="auto">
          <a:xfrm>
            <a:off x="6181859" y="4288378"/>
            <a:ext cx="2187573" cy="2286000"/>
          </a:xfrm>
          <a:prstGeom prst="rect">
            <a:avLst/>
          </a:prstGeom>
          <a:noFill/>
          <a:ln w="9525">
            <a:noFill/>
            <a:miter lim="800000"/>
            <a:headEnd/>
            <a:tailEnd/>
          </a:ln>
        </p:spPr>
      </p:pic>
      <p:sp>
        <p:nvSpPr>
          <p:cNvPr id="4103" name="Rectangle 6"/>
          <p:cNvSpPr>
            <a:spLocks noChangeArrowheads="1"/>
          </p:cNvSpPr>
          <p:nvPr/>
        </p:nvSpPr>
        <p:spPr bwMode="auto">
          <a:xfrm>
            <a:off x="6096000" y="6550025"/>
            <a:ext cx="4572000" cy="304800"/>
          </a:xfrm>
          <a:prstGeom prst="rect">
            <a:avLst/>
          </a:prstGeom>
          <a:noFill/>
          <a:ln w="9525">
            <a:noFill/>
            <a:miter lim="800000"/>
            <a:headEnd/>
            <a:tailEnd/>
          </a:ln>
        </p:spPr>
        <p:txBody>
          <a:bodyPr>
            <a:spAutoFit/>
          </a:bodyPr>
          <a:lstStyle/>
          <a:p>
            <a:r>
              <a:rPr lang="en-US" sz="1400" dirty="0">
                <a:latin typeface="Calibri" pitchFamily="34" charset="0"/>
                <a:hlinkClick r:id="rId6"/>
              </a:rPr>
              <a:t>http://members.shaw.ca/michaeljmcgrath/astrolabe.jpg</a:t>
            </a:r>
            <a:r>
              <a:rPr lang="en-US" sz="1400" dirty="0">
                <a:latin typeface="Calibri" pitchFamily="34" charset="0"/>
              </a:rPr>
              <a:t> </a:t>
            </a:r>
          </a:p>
        </p:txBody>
      </p:sp>
    </p:spTree>
    <p:extLst>
      <p:ext uri="{BB962C8B-B14F-4D97-AF65-F5344CB8AC3E}">
        <p14:creationId xmlns:p14="http://schemas.microsoft.com/office/powerpoint/2010/main" val="32176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{915E19AA-12FA-B74A-85BA-A1E79403F060}tf16401378</Template>
  <TotalTime>368</TotalTime>
  <Words>872</Words>
  <Application>Microsoft Macintosh PowerPoint</Application>
  <PresentationFormat>Widescreen</PresentationFormat>
  <Paragraphs>97</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MS Shell Dlg 2</vt:lpstr>
      <vt:lpstr>Wingdings</vt:lpstr>
      <vt:lpstr>Wingdings 3</vt:lpstr>
      <vt:lpstr>Madison</vt:lpstr>
      <vt:lpstr>First Ten </vt:lpstr>
      <vt:lpstr>Age of Exploration 1400-1800</vt:lpstr>
      <vt:lpstr>Causes of the Age of Exploration</vt:lpstr>
      <vt:lpstr>Why go?</vt:lpstr>
      <vt:lpstr>Silk Road</vt:lpstr>
      <vt:lpstr>Primary Document – Marco Polo</vt:lpstr>
      <vt:lpstr>Mercantilism</vt:lpstr>
      <vt:lpstr>EUROPEAN EXPLORATION </vt:lpstr>
      <vt:lpstr>Technology Advancements</vt:lpstr>
      <vt:lpstr>Why Spain &amp; Portugal?</vt:lpstr>
      <vt:lpstr>Portugal </vt:lpstr>
      <vt:lpstr>Portugal Cont. </vt:lpstr>
      <vt:lpstr>PowerPoint Presentation</vt:lpstr>
      <vt:lpstr>Spain</vt:lpstr>
      <vt:lpstr>Columbus</vt:lpstr>
      <vt:lpstr>Treaty of Tordesillas</vt:lpstr>
      <vt:lpstr>Other Explorers</vt:lpstr>
      <vt:lpstr>Spain Builds an American Empire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Jade Borduin</dc:creator>
  <cp:lastModifiedBy>Jade Borduin</cp:lastModifiedBy>
  <cp:revision>23</cp:revision>
  <dcterms:created xsi:type="dcterms:W3CDTF">2018-10-02T00:29:37Z</dcterms:created>
  <dcterms:modified xsi:type="dcterms:W3CDTF">2018-10-02T14:38:58Z</dcterms:modified>
</cp:coreProperties>
</file>