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6" r:id="rId1"/>
  </p:sldMasterIdLst>
  <p:notesMasterIdLst>
    <p:notesMasterId r:id="rId42"/>
  </p:notesMasterIdLst>
  <p:sldIdLst>
    <p:sldId id="256" r:id="rId2"/>
    <p:sldId id="257" r:id="rId3"/>
    <p:sldId id="323" r:id="rId4"/>
    <p:sldId id="324" r:id="rId5"/>
    <p:sldId id="258" r:id="rId6"/>
    <p:sldId id="279" r:id="rId7"/>
    <p:sldId id="297" r:id="rId8"/>
    <p:sldId id="280" r:id="rId9"/>
    <p:sldId id="281" r:id="rId10"/>
    <p:sldId id="282" r:id="rId11"/>
    <p:sldId id="271" r:id="rId12"/>
    <p:sldId id="298" r:id="rId13"/>
    <p:sldId id="317" r:id="rId14"/>
    <p:sldId id="272" r:id="rId15"/>
    <p:sldId id="299" r:id="rId16"/>
    <p:sldId id="277" r:id="rId17"/>
    <p:sldId id="278" r:id="rId18"/>
    <p:sldId id="273" r:id="rId19"/>
    <p:sldId id="300" r:id="rId20"/>
    <p:sldId id="301" r:id="rId21"/>
    <p:sldId id="307" r:id="rId22"/>
    <p:sldId id="308" r:id="rId23"/>
    <p:sldId id="309" r:id="rId24"/>
    <p:sldId id="310" r:id="rId25"/>
    <p:sldId id="311" r:id="rId26"/>
    <p:sldId id="302" r:id="rId27"/>
    <p:sldId id="303" r:id="rId28"/>
    <p:sldId id="304" r:id="rId29"/>
    <p:sldId id="305" r:id="rId30"/>
    <p:sldId id="306" r:id="rId31"/>
    <p:sldId id="320" r:id="rId32"/>
    <p:sldId id="274" r:id="rId33"/>
    <p:sldId id="312" r:id="rId34"/>
    <p:sldId id="275" r:id="rId35"/>
    <p:sldId id="313" r:id="rId36"/>
    <p:sldId id="276" r:id="rId37"/>
    <p:sldId id="314" r:id="rId38"/>
    <p:sldId id="319" r:id="rId39"/>
    <p:sldId id="286" r:id="rId40"/>
    <p:sldId id="283" r:id="rId41"/>
  </p:sldIdLst>
  <p:sldSz cx="9144000" cy="6858000" type="screen4x3"/>
  <p:notesSz cx="700405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5" autoAdjust="0"/>
    <p:restoredTop sz="94658" autoAdjust="0"/>
  </p:normalViewPr>
  <p:slideViewPr>
    <p:cSldViewPr snapToGrid="0" snapToObjects="1">
      <p:cViewPr varScale="1">
        <p:scale>
          <a:sx n="77" d="100"/>
          <a:sy n="77" d="100"/>
        </p:scale>
        <p:origin x="184" y="512"/>
      </p:cViewPr>
      <p:guideLst>
        <p:guide orient="horz" pos="2160"/>
        <p:guide pos="2880"/>
      </p:guideLst>
    </p:cSldViewPr>
  </p:slideViewPr>
  <p:outlineViewPr>
    <p:cViewPr>
      <p:scale>
        <a:sx n="33" d="100"/>
        <a:sy n="33" d="100"/>
      </p:scale>
      <p:origin x="58" y="262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1169"/>
          </a:xfrm>
          <a:prstGeom prst="rect">
            <a:avLst/>
          </a:prstGeom>
        </p:spPr>
        <p:txBody>
          <a:bodyPr vert="horz" lIns="92709" tIns="46355" rIns="92709" bIns="46355" rtlCol="0"/>
          <a:lstStyle>
            <a:lvl1pPr algn="l">
              <a:defRPr sz="1200"/>
            </a:lvl1pPr>
          </a:lstStyle>
          <a:p>
            <a:endParaRPr lang="en-US"/>
          </a:p>
        </p:txBody>
      </p:sp>
      <p:sp>
        <p:nvSpPr>
          <p:cNvPr id="3" name="Date Placeholder 2"/>
          <p:cNvSpPr>
            <a:spLocks noGrp="1"/>
          </p:cNvSpPr>
          <p:nvPr>
            <p:ph type="dt" idx="1"/>
          </p:nvPr>
        </p:nvSpPr>
        <p:spPr>
          <a:xfrm>
            <a:off x="3967341" y="1"/>
            <a:ext cx="3035088" cy="461169"/>
          </a:xfrm>
          <a:prstGeom prst="rect">
            <a:avLst/>
          </a:prstGeom>
        </p:spPr>
        <p:txBody>
          <a:bodyPr vert="horz" lIns="92709" tIns="46355" rIns="92709" bIns="46355" rtlCol="0"/>
          <a:lstStyle>
            <a:lvl1pPr algn="r">
              <a:defRPr sz="1200"/>
            </a:lvl1pPr>
          </a:lstStyle>
          <a:p>
            <a:fld id="{9C80542F-20D0-468C-92E3-CD9684334C4C}" type="datetimeFigureOut">
              <a:rPr lang="en-US" smtClean="0"/>
              <a:t>12/10/18</a:t>
            </a:fld>
            <a:endParaRPr lang="en-US"/>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2709" tIns="46355" rIns="92709" bIns="46355" rtlCol="0" anchor="ctr"/>
          <a:lstStyle/>
          <a:p>
            <a:endParaRPr lang="en-US"/>
          </a:p>
        </p:txBody>
      </p:sp>
      <p:sp>
        <p:nvSpPr>
          <p:cNvPr id="5" name="Notes Placeholder 4"/>
          <p:cNvSpPr>
            <a:spLocks noGrp="1"/>
          </p:cNvSpPr>
          <p:nvPr>
            <p:ph type="body" sz="quarter" idx="3"/>
          </p:nvPr>
        </p:nvSpPr>
        <p:spPr>
          <a:xfrm>
            <a:off x="700405" y="4381104"/>
            <a:ext cx="5603240" cy="4150519"/>
          </a:xfrm>
          <a:prstGeom prst="rect">
            <a:avLst/>
          </a:prstGeom>
        </p:spPr>
        <p:txBody>
          <a:bodyPr vert="horz" lIns="92709" tIns="46355" rIns="92709" bIns="463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5088" cy="461169"/>
          </a:xfrm>
          <a:prstGeom prst="rect">
            <a:avLst/>
          </a:prstGeom>
        </p:spPr>
        <p:txBody>
          <a:bodyPr vert="horz" lIns="92709" tIns="46355" rIns="92709" bIns="46355"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760605"/>
            <a:ext cx="3035088" cy="461169"/>
          </a:xfrm>
          <a:prstGeom prst="rect">
            <a:avLst/>
          </a:prstGeom>
        </p:spPr>
        <p:txBody>
          <a:bodyPr vert="horz" lIns="92709" tIns="46355" rIns="92709" bIns="46355" rtlCol="0" anchor="b"/>
          <a:lstStyle>
            <a:lvl1pPr algn="r">
              <a:defRPr sz="1200"/>
            </a:lvl1pPr>
          </a:lstStyle>
          <a:p>
            <a:fld id="{DC147C3F-2CFA-4DDA-906C-8DA1A37AD349}" type="slidenum">
              <a:rPr lang="en-US" smtClean="0"/>
              <a:t>‹#›</a:t>
            </a:fld>
            <a:endParaRPr lang="en-US"/>
          </a:p>
        </p:txBody>
      </p:sp>
    </p:spTree>
    <p:extLst>
      <p:ext uri="{BB962C8B-B14F-4D97-AF65-F5344CB8AC3E}">
        <p14:creationId xmlns:p14="http://schemas.microsoft.com/office/powerpoint/2010/main" val="6661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47C3F-2CFA-4DDA-906C-8DA1A37AD349}" type="slidenum">
              <a:rPr lang="en-US" smtClean="0"/>
              <a:t>38</a:t>
            </a:fld>
            <a:endParaRPr lang="en-US"/>
          </a:p>
        </p:txBody>
      </p:sp>
    </p:spTree>
    <p:extLst>
      <p:ext uri="{BB962C8B-B14F-4D97-AF65-F5344CB8AC3E}">
        <p14:creationId xmlns:p14="http://schemas.microsoft.com/office/powerpoint/2010/main" val="2829013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54AB02A5-4FE5-49D9-9E24-09F23B90C450}"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AF2B4D-6B12-4EDF-87BB-2B55CECB6611}" type="slidenum">
              <a:rPr/>
              <a:pPr/>
              <a:t>‹#›</a:t>
            </a:fld>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74689252-6A6B-1D46-A635-EA70AAEAE4F2}"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8DE9-0770-4249-B26A-EF8898364D07}"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74689252-6A6B-1D46-A635-EA70AAEAE4F2}"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8DE9-0770-4249-B26A-EF8898364D07}"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74689252-6A6B-1D46-A635-EA70AAEAE4F2}"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8DE9-0770-4249-B26A-EF8898364D07}"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74689252-6A6B-1D46-A635-EA70AAEAE4F2}"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8DE9-0770-4249-B26A-EF8898364D07}"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74689252-6A6B-1D46-A635-EA70AAEAE4F2}"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8DE9-0770-4249-B26A-EF8898364D07}"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4689252-6A6B-1D46-A635-EA70AAEAE4F2}"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8DE9-0770-4249-B26A-EF8898364D07}"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4689252-6A6B-1D46-A635-EA70AAEAE4F2}"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8DE9-0770-4249-B26A-EF8898364D07}"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4689252-6A6B-1D46-A635-EA70AAEAE4F2}"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8DE9-0770-4249-B26A-EF8898364D07}"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74689252-6A6B-1D46-A635-EA70AAEAE4F2}"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8DE9-0770-4249-B26A-EF8898364D07}"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4689252-6A6B-1D46-A635-EA70AAEAE4F2}"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8DE9-0770-4249-B26A-EF8898364D07}"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74689252-6A6B-1D46-A635-EA70AAEAE4F2}" type="datetimeFigureOut">
              <a:rPr lang="en-US" smtClean="0"/>
              <a:pPr/>
              <a:t>12/10/18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78DE9-0770-4249-B26A-EF8898364D07}"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4689252-6A6B-1D46-A635-EA70AAEAE4F2}" type="datetimeFigureOut">
              <a:rPr lang="en-US" smtClean="0"/>
              <a:pPr/>
              <a:t>12/10/18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78DE9-0770-4249-B26A-EF8898364D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89252-6A6B-1D46-A635-EA70AAEAE4F2}" type="datetimeFigureOut">
              <a:rPr lang="en-US" smtClean="0"/>
              <a:pPr/>
              <a:t>12/10/18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78DE9-0770-4249-B26A-EF8898364D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89252-6A6B-1D46-A635-EA70AAEAE4F2}"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74689252-6A6B-1D46-A635-EA70AAEAE4F2}" type="datetimeFigureOut">
              <a:rPr lang="en-US" smtClean="0"/>
              <a:pPr/>
              <a:t>12/10/18</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59178DE9-0770-4249-B26A-EF8898364D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history.com/videos/cold-wa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www.history.com/videos/the-space-race"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history.com/videos/berlin-wall-deconstructe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pload.wikimedia.org/wikipedia/commons/e/ea/Berlin-wall-map.png" TargetMode="Externa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facebook.com/photo.php?pid=33735158&amp;id=23208840"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facebook.com/photo.php?pid=33735158&amp;id=2320884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facebook.com/photo.php?pid=33735071&amp;id=2320884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facebook.com/photo.php?pid=33735473&amp;id=2320884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facebook.com/photo.php?pid=33789501&amp;id=2320736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facebook.com/photo.php?pid=33789501&amp;id=2320736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history.com/topics/cold-wa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facebook.com/photo.php?pid=33735158&amp;id=23208840"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38.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file:///upload.wikimedia.org/wikipedia/commons/0/06/North_Atlantic_Treaty_Organization_(orthographic_projection).sv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Eight</a:t>
            </a:r>
            <a:br>
              <a:rPr lang="en-US" dirty="0"/>
            </a:br>
            <a:r>
              <a:rPr lang="en-US" dirty="0"/>
              <a:t>Cold War to Modern Era</a:t>
            </a:r>
          </a:p>
        </p:txBody>
      </p:sp>
      <p:sp>
        <p:nvSpPr>
          <p:cNvPr id="3" name="Subtitle 2"/>
          <p:cNvSpPr>
            <a:spLocks noGrp="1"/>
          </p:cNvSpPr>
          <p:nvPr>
            <p:ph type="subTitle" idx="1"/>
          </p:nvPr>
        </p:nvSpPr>
        <p:spPr/>
        <p:txBody>
          <a:bodyPr/>
          <a:lstStyle/>
          <a:p>
            <a:r>
              <a:rPr lang="en-US" dirty="0"/>
              <a:t>World History </a:t>
            </a:r>
          </a:p>
          <a:p>
            <a:r>
              <a:rPr lang="en-US" dirty="0" err="1"/>
              <a:t>Beemon</a:t>
            </a:r>
            <a:endParaRPr lang="en-US" dirty="0"/>
          </a:p>
          <a:p>
            <a:r>
              <a:rPr lang="en-US" dirty="0"/>
              <a:t>SSWH19-21</a:t>
            </a:r>
          </a:p>
        </p:txBody>
      </p:sp>
      <p:sp>
        <p:nvSpPr>
          <p:cNvPr id="4" name="Rectangle 3"/>
          <p:cNvSpPr/>
          <p:nvPr/>
        </p:nvSpPr>
        <p:spPr>
          <a:xfrm>
            <a:off x="2286000" y="6211669"/>
            <a:ext cx="4572000" cy="646331"/>
          </a:xfrm>
          <a:prstGeom prst="rect">
            <a:avLst/>
          </a:prstGeom>
        </p:spPr>
        <p:txBody>
          <a:bodyPr>
            <a:spAutoFit/>
          </a:bodyPr>
          <a:lstStyle/>
          <a:p>
            <a:r>
              <a:rPr lang="en-US" dirty="0">
                <a:hlinkClick r:id="rId2"/>
              </a:rPr>
              <a:t>http://www.history.com/videos/cold-war#cold-war</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a:t>
            </a:r>
          </a:p>
        </p:txBody>
      </p:sp>
      <p:sp>
        <p:nvSpPr>
          <p:cNvPr id="3" name="Content Placeholder 2"/>
          <p:cNvSpPr>
            <a:spLocks noGrp="1"/>
          </p:cNvSpPr>
          <p:nvPr>
            <p:ph idx="1"/>
          </p:nvPr>
        </p:nvSpPr>
        <p:spPr>
          <a:xfrm>
            <a:off x="293913" y="1763486"/>
            <a:ext cx="3722915" cy="4724400"/>
          </a:xfrm>
        </p:spPr>
        <p:txBody>
          <a:bodyPr>
            <a:normAutofit fontScale="92500" lnSpcReduction="10000"/>
          </a:bodyPr>
          <a:lstStyle/>
          <a:p>
            <a:r>
              <a:rPr lang="en-US" dirty="0"/>
              <a:t>During the 1960’s the theory of </a:t>
            </a:r>
            <a:r>
              <a:rPr lang="en-US" b="1" dirty="0"/>
              <a:t>MAD </a:t>
            </a:r>
            <a:r>
              <a:rPr lang="en-US" dirty="0"/>
              <a:t>developed - </a:t>
            </a:r>
            <a:r>
              <a:rPr lang="en-US" b="1" dirty="0"/>
              <a:t>Mutually Assured Destruction</a:t>
            </a:r>
            <a:r>
              <a:rPr lang="en-US" dirty="0"/>
              <a:t>. This meant that if SU  attacked the west, the west would make sure that they would suitably </a:t>
            </a:r>
            <a:r>
              <a:rPr lang="en-US" u="sng" dirty="0"/>
              <a:t>retaliate</a:t>
            </a:r>
            <a:r>
              <a:rPr lang="en-US" dirty="0"/>
              <a:t> i.e. there would be no winners.</a:t>
            </a:r>
          </a:p>
          <a:p>
            <a:r>
              <a:rPr lang="en-US" dirty="0"/>
              <a:t>By 1981, USA had 8,000 ICBM’s &amp; SU had 7,000 ICBM’s</a:t>
            </a:r>
            <a:br>
              <a:rPr lang="en-US" dirty="0"/>
            </a:br>
            <a:endParaRPr lang="en-US" dirty="0"/>
          </a:p>
        </p:txBody>
      </p:sp>
      <p:pic>
        <p:nvPicPr>
          <p:cNvPr id="33794" name="Picture 2" descr="http://www.stephankinsella.com/wp-content/uploads/2010/04/guillotine.png"/>
          <p:cNvPicPr>
            <a:picLocks noChangeAspect="1" noChangeArrowheads="1"/>
          </p:cNvPicPr>
          <p:nvPr/>
        </p:nvPicPr>
        <p:blipFill>
          <a:blip r:embed="rId2"/>
          <a:srcRect/>
          <a:stretch>
            <a:fillRect/>
          </a:stretch>
        </p:blipFill>
        <p:spPr bwMode="auto">
          <a:xfrm>
            <a:off x="4223656" y="1763486"/>
            <a:ext cx="4705803" cy="44738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War Basics</a:t>
            </a:r>
          </a:p>
        </p:txBody>
      </p:sp>
      <p:sp>
        <p:nvSpPr>
          <p:cNvPr id="3" name="Content Placeholder 2"/>
          <p:cNvSpPr>
            <a:spLocks noGrp="1"/>
          </p:cNvSpPr>
          <p:nvPr>
            <p:ph idx="1"/>
          </p:nvPr>
        </p:nvSpPr>
        <p:spPr>
          <a:xfrm>
            <a:off x="370114" y="1676400"/>
            <a:ext cx="8507186" cy="5181600"/>
          </a:xfrm>
        </p:spPr>
        <p:txBody>
          <a:bodyPr>
            <a:normAutofit fontScale="70000" lnSpcReduction="20000"/>
          </a:bodyPr>
          <a:lstStyle/>
          <a:p>
            <a:r>
              <a:rPr lang="en-US" dirty="0"/>
              <a:t>1949-1991</a:t>
            </a:r>
          </a:p>
          <a:p>
            <a:r>
              <a:rPr lang="en-US" dirty="0"/>
              <a:t>Soviet Union (SU) vs. United States (US)</a:t>
            </a:r>
          </a:p>
          <a:p>
            <a:r>
              <a:rPr lang="en-US" dirty="0"/>
              <a:t>Communism vs. Capitalism (Democracy)</a:t>
            </a:r>
          </a:p>
          <a:p>
            <a:r>
              <a:rPr lang="en-US" dirty="0"/>
              <a:t>Cold War – struggle over political differences carried on by means short of military action or war. </a:t>
            </a:r>
          </a:p>
          <a:p>
            <a:r>
              <a:rPr lang="en-US" dirty="0"/>
              <a:t>Had been allies in WWII but had different ideas for the world after the war was over.</a:t>
            </a:r>
          </a:p>
          <a:p>
            <a:r>
              <a:rPr lang="en-US" dirty="0"/>
              <a:t>Continuing conflict over: </a:t>
            </a:r>
          </a:p>
          <a:p>
            <a:pPr lvl="1"/>
            <a:r>
              <a:rPr lang="en-US" dirty="0"/>
              <a:t>Natural resources in Europe</a:t>
            </a:r>
          </a:p>
          <a:p>
            <a:pPr lvl="1"/>
            <a:r>
              <a:rPr lang="en-US" dirty="0"/>
              <a:t>Creation of markets in Europe (US), but the SU wanted to protect its boarders in E. Europe</a:t>
            </a:r>
          </a:p>
          <a:p>
            <a:pPr lvl="1"/>
            <a:r>
              <a:rPr lang="en-US" dirty="0"/>
              <a:t>US wants GM united and SU wants it separate to prevent another war</a:t>
            </a:r>
          </a:p>
          <a:p>
            <a:r>
              <a:rPr lang="en-US" dirty="0"/>
              <a:t>Did not just affect the US and the SU </a:t>
            </a:r>
          </a:p>
          <a:p>
            <a:pPr lvl="1"/>
            <a:r>
              <a:rPr lang="en-US" dirty="0"/>
              <a:t>2 physical wars fought within the war</a:t>
            </a:r>
          </a:p>
          <a:p>
            <a:pPr lvl="2"/>
            <a:r>
              <a:rPr lang="en-US" dirty="0"/>
              <a:t>Korea and Vietnam </a:t>
            </a:r>
          </a:p>
          <a:p>
            <a:endParaRPr lang="en-US" dirty="0"/>
          </a:p>
          <a:p>
            <a:endParaRPr lang="en-US" dirty="0"/>
          </a:p>
          <a:p>
            <a:endParaRPr lang="en-US" dirty="0"/>
          </a:p>
        </p:txBody>
      </p:sp>
      <p:pic>
        <p:nvPicPr>
          <p:cNvPr id="32770" name="Picture 2" descr="http://blog.usni.org/wp-content/uploads/2010/04/Cold-War-Flags.jpg"/>
          <p:cNvPicPr>
            <a:picLocks noChangeAspect="1" noChangeArrowheads="1"/>
          </p:cNvPicPr>
          <p:nvPr/>
        </p:nvPicPr>
        <p:blipFill>
          <a:blip r:embed="rId2"/>
          <a:srcRect/>
          <a:stretch>
            <a:fillRect/>
          </a:stretch>
        </p:blipFill>
        <p:spPr bwMode="auto">
          <a:xfrm>
            <a:off x="6210300" y="1417638"/>
            <a:ext cx="2667000" cy="143085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42" name="Picture 2" descr="http://upload.wikimedia.org/wikipedia/commons/1/10/Vietnam_North_Korea_South_Korea_Locator.png"/>
          <p:cNvPicPr>
            <a:picLocks noChangeAspect="1" noChangeArrowheads="1"/>
          </p:cNvPicPr>
          <p:nvPr/>
        </p:nvPicPr>
        <p:blipFill>
          <a:blip r:embed="rId2"/>
          <a:srcRect/>
          <a:stretch>
            <a:fillRect/>
          </a:stretch>
        </p:blipFill>
        <p:spPr bwMode="auto">
          <a:xfrm>
            <a:off x="408215" y="797153"/>
            <a:ext cx="8305800" cy="536928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Arms Race/Space Race Reading</a:t>
            </a:r>
          </a:p>
          <a:p>
            <a:r>
              <a:rPr lang="en-US" dirty="0"/>
              <a:t>Start Video  </a:t>
            </a:r>
          </a:p>
        </p:txBody>
      </p:sp>
    </p:spTree>
    <p:extLst>
      <p:ext uri="{BB962C8B-B14F-4D97-AF65-F5344CB8AC3E}">
        <p14:creationId xmlns:p14="http://schemas.microsoft.com/office/powerpoint/2010/main" val="281606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War Begins</a:t>
            </a:r>
          </a:p>
        </p:txBody>
      </p:sp>
      <p:sp>
        <p:nvSpPr>
          <p:cNvPr id="3" name="Content Placeholder 2"/>
          <p:cNvSpPr>
            <a:spLocks noGrp="1"/>
          </p:cNvSpPr>
          <p:nvPr>
            <p:ph idx="1"/>
          </p:nvPr>
        </p:nvSpPr>
        <p:spPr>
          <a:xfrm>
            <a:off x="571500" y="1905000"/>
            <a:ext cx="5034643" cy="4114800"/>
          </a:xfrm>
        </p:spPr>
        <p:txBody>
          <a:bodyPr>
            <a:normAutofit fontScale="85000" lnSpcReduction="20000"/>
          </a:bodyPr>
          <a:lstStyle/>
          <a:p>
            <a:r>
              <a:rPr lang="en-US" dirty="0"/>
              <a:t>FDR dies and Truman takes over the Cold War for the US.</a:t>
            </a:r>
          </a:p>
          <a:p>
            <a:r>
              <a:rPr lang="en-US" dirty="0"/>
              <a:t>Both agree that Communism and Democracy cannot coexist </a:t>
            </a:r>
          </a:p>
          <a:p>
            <a:r>
              <a:rPr lang="en-US" dirty="0"/>
              <a:t>Churchill claims that an “iron curtain” has descended across the European continent. </a:t>
            </a:r>
          </a:p>
          <a:p>
            <a:r>
              <a:rPr lang="en-US" dirty="0"/>
              <a:t>Democratic West and Communist East </a:t>
            </a:r>
          </a:p>
          <a:p>
            <a:r>
              <a:rPr lang="en-US" dirty="0"/>
              <a:t>Truman Doctrine – commitment to help ($$$) ANY country wanting to resist communism after WWII </a:t>
            </a:r>
          </a:p>
          <a:p>
            <a:endParaRPr lang="en-US" dirty="0"/>
          </a:p>
        </p:txBody>
      </p:sp>
      <p:pic>
        <p:nvPicPr>
          <p:cNvPr id="31746" name="Picture 2" descr="http://upload.wikimedia.org/wikipedia/commons/thumb/9/92/Harry-truman.jpg/220px-Harry-truman.jpg"/>
          <p:cNvPicPr>
            <a:picLocks noChangeAspect="1" noChangeArrowheads="1"/>
          </p:cNvPicPr>
          <p:nvPr/>
        </p:nvPicPr>
        <p:blipFill>
          <a:blip r:embed="rId2"/>
          <a:srcRect/>
          <a:stretch>
            <a:fillRect/>
          </a:stretch>
        </p:blipFill>
        <p:spPr bwMode="auto">
          <a:xfrm>
            <a:off x="6029908" y="2114323"/>
            <a:ext cx="2716764" cy="34700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Curtain</a:t>
            </a:r>
          </a:p>
        </p:txBody>
      </p:sp>
      <p:sp>
        <p:nvSpPr>
          <p:cNvPr id="3" name="Content Placeholder 2"/>
          <p:cNvSpPr>
            <a:spLocks noGrp="1"/>
          </p:cNvSpPr>
          <p:nvPr>
            <p:ph idx="1"/>
          </p:nvPr>
        </p:nvSpPr>
        <p:spPr/>
        <p:txBody>
          <a:bodyPr/>
          <a:lstStyle/>
          <a:p>
            <a:endParaRPr lang="en-US"/>
          </a:p>
        </p:txBody>
      </p:sp>
      <p:pic>
        <p:nvPicPr>
          <p:cNvPr id="62466" name="Picture 2" descr="http://www.allrussias.com/images/legacy3.gif"/>
          <p:cNvPicPr>
            <a:picLocks noChangeAspect="1" noChangeArrowheads="1"/>
          </p:cNvPicPr>
          <p:nvPr/>
        </p:nvPicPr>
        <p:blipFill>
          <a:blip r:embed="rId2"/>
          <a:srcRect/>
          <a:stretch>
            <a:fillRect/>
          </a:stretch>
        </p:blipFill>
        <p:spPr bwMode="auto">
          <a:xfrm>
            <a:off x="571500" y="1417638"/>
            <a:ext cx="3131911" cy="5248068"/>
          </a:xfrm>
          <a:prstGeom prst="rect">
            <a:avLst/>
          </a:prstGeom>
          <a:noFill/>
        </p:spPr>
      </p:pic>
      <p:pic>
        <p:nvPicPr>
          <p:cNvPr id="62468" name="Picture 4" descr="http://cdn.dipity.com/uploads/events/3069ded5821ae9cfc388487de08a3bfc_1M.png"/>
          <p:cNvPicPr>
            <a:picLocks noChangeAspect="1" noChangeArrowheads="1"/>
          </p:cNvPicPr>
          <p:nvPr/>
        </p:nvPicPr>
        <p:blipFill>
          <a:blip r:embed="rId3"/>
          <a:srcRect/>
          <a:stretch>
            <a:fillRect/>
          </a:stretch>
        </p:blipFill>
        <p:spPr bwMode="auto">
          <a:xfrm>
            <a:off x="4136571" y="1457034"/>
            <a:ext cx="4758872" cy="52086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Arms Race</a:t>
            </a:r>
            <a:endParaRPr lang="en-US" dirty="0"/>
          </a:p>
        </p:txBody>
      </p:sp>
      <p:sp>
        <p:nvSpPr>
          <p:cNvPr id="3" name="Content Placeholder 2"/>
          <p:cNvSpPr>
            <a:spLocks noGrp="1"/>
          </p:cNvSpPr>
          <p:nvPr>
            <p:ph idx="1"/>
          </p:nvPr>
        </p:nvSpPr>
        <p:spPr>
          <a:xfrm>
            <a:off x="359230" y="1905000"/>
            <a:ext cx="4844142" cy="4114800"/>
          </a:xfrm>
        </p:spPr>
        <p:txBody>
          <a:bodyPr>
            <a:normAutofit fontScale="85000" lnSpcReduction="20000"/>
          </a:bodyPr>
          <a:lstStyle/>
          <a:p>
            <a:r>
              <a:rPr lang="en-US" dirty="0"/>
              <a:t>The nuclear arms race was central to the Cold War. Many feared the Cold War belief that </a:t>
            </a:r>
            <a:r>
              <a:rPr lang="en-US" b="1" u="sng" dirty="0"/>
              <a:t>the more nuclear weapons you had, the more powerful you were.</a:t>
            </a:r>
            <a:r>
              <a:rPr lang="en-US" dirty="0"/>
              <a:t> Both the SU and the US built </a:t>
            </a:r>
            <a:r>
              <a:rPr lang="en-US" b="1" u="sng" dirty="0"/>
              <a:t>stockpiles</a:t>
            </a:r>
            <a:r>
              <a:rPr lang="en-US" dirty="0"/>
              <a:t> of nuclear weapons</a:t>
            </a:r>
          </a:p>
          <a:p>
            <a:r>
              <a:rPr lang="en-US" dirty="0"/>
              <a:t>US exploded the H-bomb in 1952. This one bomb was smaller in size than the Hiroshima atomic bomb but 2500 times more powerful. The SU produced an H-bomb in 1953 </a:t>
            </a:r>
          </a:p>
          <a:p>
            <a:r>
              <a:rPr lang="en-US" dirty="0"/>
              <a:t>US produced a bomber - the B52 - that could fly 6,000 miles and deliver a nuclear pay-load</a:t>
            </a:r>
          </a:p>
        </p:txBody>
      </p:sp>
      <p:pic>
        <p:nvPicPr>
          <p:cNvPr id="30722" name="Picture 2" descr="http://www.understoodbackwards.net/files/2010/12/arms_race_1961.gif"/>
          <p:cNvPicPr>
            <a:picLocks noChangeAspect="1" noChangeArrowheads="1"/>
          </p:cNvPicPr>
          <p:nvPr/>
        </p:nvPicPr>
        <p:blipFill>
          <a:blip r:embed="rId3"/>
          <a:srcRect/>
          <a:stretch>
            <a:fillRect/>
          </a:stretch>
        </p:blipFill>
        <p:spPr bwMode="auto">
          <a:xfrm>
            <a:off x="5500460" y="1719943"/>
            <a:ext cx="3381375" cy="2505076"/>
          </a:xfrm>
          <a:prstGeom prst="rect">
            <a:avLst/>
          </a:prstGeom>
          <a:noFill/>
        </p:spPr>
      </p:pic>
      <p:pic>
        <p:nvPicPr>
          <p:cNvPr id="30724" name="Picture 4" descr="http://images.wikia.com/military/images/4/4e/YB-52sideview.jpg"/>
          <p:cNvPicPr>
            <a:picLocks noChangeAspect="1" noChangeArrowheads="1"/>
          </p:cNvPicPr>
          <p:nvPr/>
        </p:nvPicPr>
        <p:blipFill>
          <a:blip r:embed="rId4"/>
          <a:srcRect/>
          <a:stretch>
            <a:fillRect/>
          </a:stretch>
        </p:blipFill>
        <p:spPr bwMode="auto">
          <a:xfrm>
            <a:off x="5500459" y="4410076"/>
            <a:ext cx="3381375" cy="234089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Arms Race Cont.</a:t>
            </a:r>
          </a:p>
        </p:txBody>
      </p:sp>
      <p:sp>
        <p:nvSpPr>
          <p:cNvPr id="3" name="Content Placeholder 2"/>
          <p:cNvSpPr>
            <a:spLocks noGrp="1"/>
          </p:cNvSpPr>
          <p:nvPr>
            <p:ph idx="1"/>
          </p:nvPr>
        </p:nvSpPr>
        <p:spPr>
          <a:xfrm>
            <a:off x="315686" y="1752600"/>
            <a:ext cx="5791200" cy="5105399"/>
          </a:xfrm>
        </p:spPr>
        <p:txBody>
          <a:bodyPr>
            <a:normAutofit fontScale="70000" lnSpcReduction="20000"/>
          </a:bodyPr>
          <a:lstStyle/>
          <a:p>
            <a:r>
              <a:rPr lang="en-US" dirty="0"/>
              <a:t>In October 1957, the world was introduced to the fear of a missile attack when </a:t>
            </a:r>
            <a:r>
              <a:rPr lang="en-US" b="1" i="1" dirty="0"/>
              <a:t>Sputnik</a:t>
            </a:r>
            <a:r>
              <a:rPr lang="en-US" b="1" dirty="0"/>
              <a:t> </a:t>
            </a:r>
            <a:r>
              <a:rPr lang="en-US" dirty="0"/>
              <a:t>was launched. (First satellite into space – by SU)</a:t>
            </a:r>
          </a:p>
          <a:p>
            <a:r>
              <a:rPr lang="en-US" dirty="0"/>
              <a:t>This was to lead to </a:t>
            </a:r>
            <a:r>
              <a:rPr lang="en-US" b="1" u="sng" dirty="0"/>
              <a:t>ICBM’s</a:t>
            </a:r>
            <a:r>
              <a:rPr lang="en-US" dirty="0"/>
              <a:t> : Inter-Continental Ballistic Missiles. Could launch a missile using satellites (Think GPS systems) Could hit a direct coordinate on the map.</a:t>
            </a:r>
          </a:p>
          <a:p>
            <a:r>
              <a:rPr lang="en-US" dirty="0"/>
              <a:t>As a result, America built the </a:t>
            </a:r>
            <a:r>
              <a:rPr lang="en-US" b="1" u="sng" dirty="0"/>
              <a:t>DEW</a:t>
            </a:r>
            <a:r>
              <a:rPr lang="en-US" dirty="0"/>
              <a:t> line around the Artic - Defense and Early Warning system.</a:t>
            </a:r>
          </a:p>
          <a:p>
            <a:pPr lvl="1"/>
            <a:r>
              <a:rPr lang="en-US" dirty="0"/>
              <a:t>At the end of the 1950’s, American Intelligence estimated that in a Soviet missile attack, 20 million Americans would die and 22 million would be injured.</a:t>
            </a:r>
          </a:p>
          <a:p>
            <a:r>
              <a:rPr lang="en-US" dirty="0"/>
              <a:t>Emphasis was put on new weapon systems - mobile missile launchers were built, missiles were housed underground in silos and in 1960 the first Polaris submarine was launched carrying 16 nuclear missiles. Each missile carried four warheads; so one submarine effectively carried 64 nuclear warheads. </a:t>
            </a:r>
          </a:p>
        </p:txBody>
      </p:sp>
      <p:pic>
        <p:nvPicPr>
          <p:cNvPr id="29698" name="Picture 2" descr="http://upload.wikimedia.org/wikipedia/commons/thumb/b/be/Sputnik_asm.jpg/300px-Sputnik_asm.jpg"/>
          <p:cNvPicPr>
            <a:picLocks noChangeAspect="1" noChangeArrowheads="1"/>
          </p:cNvPicPr>
          <p:nvPr/>
        </p:nvPicPr>
        <p:blipFill>
          <a:blip r:embed="rId2"/>
          <a:srcRect/>
          <a:stretch>
            <a:fillRect/>
          </a:stretch>
        </p:blipFill>
        <p:spPr bwMode="auto">
          <a:xfrm>
            <a:off x="6106886" y="1752600"/>
            <a:ext cx="2857500" cy="2343151"/>
          </a:xfrm>
          <a:prstGeom prst="rect">
            <a:avLst/>
          </a:prstGeom>
          <a:noFill/>
        </p:spPr>
      </p:pic>
      <p:pic>
        <p:nvPicPr>
          <p:cNvPr id="29700" name="Picture 4" descr="http://www.missilethreat.com/repository/imgLib/icbm%20comparison%20chart%20small%20labeled%20%20%20mda.jpg"/>
          <p:cNvPicPr>
            <a:picLocks noChangeAspect="1" noChangeArrowheads="1"/>
          </p:cNvPicPr>
          <p:nvPr/>
        </p:nvPicPr>
        <p:blipFill>
          <a:blip r:embed="rId3"/>
          <a:srcRect/>
          <a:stretch>
            <a:fillRect/>
          </a:stretch>
        </p:blipFill>
        <p:spPr bwMode="auto">
          <a:xfrm>
            <a:off x="6106886" y="4441371"/>
            <a:ext cx="2833371" cy="21907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Berlin</a:t>
            </a:r>
          </a:p>
        </p:txBody>
      </p:sp>
      <p:sp>
        <p:nvSpPr>
          <p:cNvPr id="3" name="Content Placeholder 2"/>
          <p:cNvSpPr>
            <a:spLocks noGrp="1"/>
          </p:cNvSpPr>
          <p:nvPr>
            <p:ph idx="1"/>
          </p:nvPr>
        </p:nvSpPr>
        <p:spPr>
          <a:xfrm>
            <a:off x="571500" y="1904999"/>
            <a:ext cx="6003471" cy="4732867"/>
          </a:xfrm>
        </p:spPr>
        <p:txBody>
          <a:bodyPr>
            <a:normAutofit fontScale="70000" lnSpcReduction="20000"/>
          </a:bodyPr>
          <a:lstStyle/>
          <a:p>
            <a:r>
              <a:rPr lang="en-US" dirty="0"/>
              <a:t>GM and Berlin are both divided after WWII. </a:t>
            </a:r>
          </a:p>
          <a:p>
            <a:r>
              <a:rPr lang="en-US" dirty="0"/>
              <a:t>Berlin (capital) is in the Soviet sector</a:t>
            </a:r>
          </a:p>
          <a:p>
            <a:r>
              <a:rPr lang="en-US" dirty="0"/>
              <a:t>Berlin Air Lift: Soviets wanted western Berlin also.  Cut off water, rail and highway traffic.  Starve them out – US; UK flew in food and supplies 11months</a:t>
            </a:r>
            <a:br>
              <a:rPr lang="en-US" dirty="0"/>
            </a:br>
            <a:r>
              <a:rPr lang="en-US" dirty="0"/>
              <a:t>May 1949</a:t>
            </a:r>
          </a:p>
          <a:p>
            <a:r>
              <a:rPr lang="en-US" dirty="0">
                <a:hlinkClick r:id="rId2"/>
              </a:rPr>
              <a:t>Berlin Wall </a:t>
            </a:r>
            <a:r>
              <a:rPr lang="en-US" dirty="0"/>
              <a:t>will eventually divide East and West Berlin – constructed in 1961</a:t>
            </a:r>
          </a:p>
          <a:p>
            <a:r>
              <a:rPr lang="en-US" dirty="0"/>
              <a:t>It is dismantled in 1989 and symbolically represented an end to the Cold War</a:t>
            </a:r>
          </a:p>
          <a:p>
            <a:r>
              <a:rPr lang="en-US" dirty="0"/>
              <a:t>133- 200 people were confirmed killed trying to cross the Wall into West Berlin. </a:t>
            </a:r>
            <a:br>
              <a:rPr lang="en-US" dirty="0"/>
            </a:br>
            <a:r>
              <a:rPr lang="en-US" dirty="0"/>
              <a:t>The GDR/East German government gave orders to shoot and kill attempted defectors. The East German </a:t>
            </a:r>
            <a:r>
              <a:rPr lang="en-US" dirty="0" err="1"/>
              <a:t>gov’t</a:t>
            </a:r>
            <a:r>
              <a:rPr lang="en-US" dirty="0"/>
              <a:t> had always denied having such a policy.</a:t>
            </a:r>
          </a:p>
        </p:txBody>
      </p:sp>
      <p:pic>
        <p:nvPicPr>
          <p:cNvPr id="28674" name="Picture 2" descr="http://upload.wikimedia.org/wikipedia/commons/thumb/6/67/BerlinerBlockadeLuftwege.png/220px-BerlinerBlockadeLuftwege.png"/>
          <p:cNvPicPr>
            <a:picLocks noChangeAspect="1" noChangeArrowheads="1"/>
          </p:cNvPicPr>
          <p:nvPr/>
        </p:nvPicPr>
        <p:blipFill>
          <a:blip r:embed="rId3"/>
          <a:srcRect/>
          <a:stretch>
            <a:fillRect/>
          </a:stretch>
        </p:blipFill>
        <p:spPr bwMode="auto">
          <a:xfrm>
            <a:off x="6008914" y="317500"/>
            <a:ext cx="2904218" cy="30494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3490" name="Picture 2" descr="http://upload.wikimedia.org/wikipedia/commons/thumb/5/56/Occupied_Berlin.svg/741px-Occupied_Berlin.svg.png"/>
          <p:cNvPicPr>
            <a:picLocks noChangeAspect="1" noChangeArrowheads="1"/>
          </p:cNvPicPr>
          <p:nvPr/>
        </p:nvPicPr>
        <p:blipFill>
          <a:blip r:embed="rId2"/>
          <a:srcRect/>
          <a:stretch>
            <a:fillRect/>
          </a:stretch>
        </p:blipFill>
        <p:spPr bwMode="auto">
          <a:xfrm>
            <a:off x="239485" y="274638"/>
            <a:ext cx="4463143" cy="3614057"/>
          </a:xfrm>
          <a:prstGeom prst="rect">
            <a:avLst/>
          </a:prstGeom>
          <a:noFill/>
        </p:spPr>
      </p:pic>
      <p:pic>
        <p:nvPicPr>
          <p:cNvPr id="63492" name="Picture 4" descr="https://olsenworldhistory.wikispaces.com/file/view/250px-Deutschland_Besatzungszonen_1945_1946.png/33373441/250px-Deutschland_Besatzungszonen_1945_1946.png"/>
          <p:cNvPicPr>
            <a:picLocks noChangeAspect="1" noChangeArrowheads="1"/>
          </p:cNvPicPr>
          <p:nvPr/>
        </p:nvPicPr>
        <p:blipFill>
          <a:blip r:embed="rId3"/>
          <a:srcRect/>
          <a:stretch>
            <a:fillRect/>
          </a:stretch>
        </p:blipFill>
        <p:spPr bwMode="auto">
          <a:xfrm>
            <a:off x="5171990" y="1713819"/>
            <a:ext cx="3585567" cy="4632553"/>
          </a:xfrm>
          <a:prstGeom prst="rect">
            <a:avLst/>
          </a:prstGeom>
          <a:noFill/>
        </p:spPr>
      </p:pic>
      <p:pic>
        <p:nvPicPr>
          <p:cNvPr id="63494" name="Picture 6" descr="http://upload.wikimedia.org/wikipedia/commons/thumb/d/d8/C-54landingattemplehof.jpg/250px-C-54landingattemplehof.jpg"/>
          <p:cNvPicPr>
            <a:picLocks noChangeAspect="1" noChangeArrowheads="1"/>
          </p:cNvPicPr>
          <p:nvPr/>
        </p:nvPicPr>
        <p:blipFill>
          <a:blip r:embed="rId4"/>
          <a:srcRect/>
          <a:stretch>
            <a:fillRect/>
          </a:stretch>
        </p:blipFill>
        <p:spPr bwMode="auto">
          <a:xfrm>
            <a:off x="155574" y="3472535"/>
            <a:ext cx="3349625" cy="31888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SSWH19 The student will demonstrate an understanding of the global social, economic, and political impact of the Cold War and decolonization from 1945 to 1989. </a:t>
            </a:r>
            <a:br>
              <a:rPr lang="en-US" sz="2000" b="1" dirty="0"/>
            </a:br>
            <a:endParaRPr lang="en-US" sz="2000" dirty="0"/>
          </a:p>
        </p:txBody>
      </p:sp>
      <p:sp>
        <p:nvSpPr>
          <p:cNvPr id="3" name="Content Placeholder 2"/>
          <p:cNvSpPr>
            <a:spLocks noGrp="1"/>
          </p:cNvSpPr>
          <p:nvPr>
            <p:ph idx="1"/>
          </p:nvPr>
        </p:nvSpPr>
        <p:spPr/>
        <p:txBody>
          <a:bodyPr>
            <a:normAutofit fontScale="85000" lnSpcReduction="20000"/>
          </a:bodyPr>
          <a:lstStyle/>
          <a:p>
            <a:r>
              <a:rPr lang="en-US" dirty="0"/>
              <a:t>a. Analyze the revolutionary movements in India (Gandhi, Nehru), China (Mao Zedong, Chiang Kai-shek), and Ghana (</a:t>
            </a:r>
            <a:r>
              <a:rPr lang="en-US" dirty="0" err="1"/>
              <a:t>Kwame</a:t>
            </a:r>
            <a:r>
              <a:rPr lang="en-US" dirty="0"/>
              <a:t> Nkrumah). </a:t>
            </a:r>
          </a:p>
          <a:p>
            <a:r>
              <a:rPr lang="en-US" dirty="0" err="1"/>
              <a:t>b</a:t>
            </a:r>
            <a:r>
              <a:rPr lang="en-US" dirty="0"/>
              <a:t>. Describe the formation of the state of Israel and the importance of geography in its development. </a:t>
            </a:r>
          </a:p>
          <a:p>
            <a:r>
              <a:rPr lang="en-US" dirty="0" err="1"/>
              <a:t>c</a:t>
            </a:r>
            <a:r>
              <a:rPr lang="en-US" dirty="0"/>
              <a:t>. Explain the arms race; include development of the hydrogen bomb (1954) and SALT (Strategic Arms Limitation Treaty, 1972). </a:t>
            </a:r>
          </a:p>
          <a:p>
            <a:r>
              <a:rPr lang="en-US" dirty="0" err="1"/>
              <a:t>d</a:t>
            </a:r>
            <a:r>
              <a:rPr lang="en-US" dirty="0"/>
              <a:t>. Compare and contrast the reforms of Khrushchev and Gorbachev. </a:t>
            </a:r>
          </a:p>
          <a:p>
            <a:r>
              <a:rPr lang="en-US" dirty="0" err="1"/>
              <a:t>e</a:t>
            </a:r>
            <a:r>
              <a:rPr lang="en-US" dirty="0"/>
              <a:t>. Analyze efforts in the pursuit of freedom; include anti-apartheid, Tiananmen Square, and the fall of the Berlin Wall.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4514" name="Picture 2" descr="http://upload.wikimedia.org/wikipedia/commons/thumb/e/ea/Berlin-wall-map.png/220px-Berlin-wall-map.png"/>
          <p:cNvPicPr>
            <a:picLocks noChangeAspect="1" noChangeArrowheads="1"/>
          </p:cNvPicPr>
          <p:nvPr/>
        </p:nvPicPr>
        <p:blipFill>
          <a:blip r:embed="rId2"/>
          <a:srcRect/>
          <a:stretch>
            <a:fillRect/>
          </a:stretch>
        </p:blipFill>
        <p:spPr bwMode="auto">
          <a:xfrm>
            <a:off x="571499" y="1629001"/>
            <a:ext cx="3488871" cy="2949684"/>
          </a:xfrm>
          <a:prstGeom prst="rect">
            <a:avLst/>
          </a:prstGeom>
          <a:noFill/>
        </p:spPr>
      </p:pic>
      <p:pic>
        <p:nvPicPr>
          <p:cNvPr id="6" name="Picture 5" descr="File:Berlin-wall-map.png">
            <a:hlinkClick r:id="rId3"/>
          </p:cNvPr>
          <p:cNvPicPr>
            <a:picLocks noChangeAspect="1" noChangeArrowheads="1"/>
          </p:cNvPicPr>
          <p:nvPr/>
        </p:nvPicPr>
        <p:blipFill>
          <a:blip r:embed="rId4"/>
          <a:srcRect/>
          <a:stretch>
            <a:fillRect/>
          </a:stretch>
        </p:blipFill>
        <p:spPr bwMode="auto">
          <a:xfrm>
            <a:off x="155574" y="28575"/>
            <a:ext cx="8077200" cy="6829425"/>
          </a:xfrm>
          <a:prstGeom prst="rect">
            <a:avLst/>
          </a:prstGeom>
          <a:noFill/>
        </p:spPr>
      </p:pic>
      <p:pic>
        <p:nvPicPr>
          <p:cNvPr id="64516" name="Picture 4" descr="http://4.bp.blogspot.com/-MuQLSIKvKA0/TkhRLYF_TXI/AAAAAAAAAkQ/VKHoxO3-KcE/s1600/1982035178_a63a4d1399.jpg"/>
          <p:cNvPicPr>
            <a:picLocks noChangeAspect="1" noChangeArrowheads="1"/>
          </p:cNvPicPr>
          <p:nvPr/>
        </p:nvPicPr>
        <p:blipFill>
          <a:blip r:embed="rId5"/>
          <a:srcRect/>
          <a:stretch>
            <a:fillRect/>
          </a:stretch>
        </p:blipFill>
        <p:spPr bwMode="auto">
          <a:xfrm>
            <a:off x="5424414" y="28575"/>
            <a:ext cx="3719586" cy="278969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7" descr="n23208840_33735202_1151">
            <a:hlinkClick r:id="rId2"/>
          </p:cNvPr>
          <p:cNvPicPr>
            <a:picLocks noChangeAspect="1" noChangeArrowheads="1"/>
          </p:cNvPicPr>
          <p:nvPr/>
        </p:nvPicPr>
        <p:blipFill>
          <a:blip r:embed="rId3"/>
          <a:srcRect/>
          <a:stretch>
            <a:fillRect/>
          </a:stretch>
        </p:blipFill>
        <p:spPr bwMode="auto">
          <a:xfrm>
            <a:off x="0" y="2809875"/>
            <a:ext cx="5410200" cy="4048125"/>
          </a:xfrm>
          <a:prstGeom prst="rect">
            <a:avLst/>
          </a:prstGeom>
          <a:noFill/>
        </p:spPr>
      </p:pic>
      <p:pic>
        <p:nvPicPr>
          <p:cNvPr id="5" name="Picture 5" descr="n23208840_33735201_836">
            <a:hlinkClick r:id="rId2"/>
          </p:cNvPr>
          <p:cNvPicPr>
            <a:picLocks noChangeAspect="1" noChangeArrowheads="1"/>
          </p:cNvPicPr>
          <p:nvPr/>
        </p:nvPicPr>
        <p:blipFill>
          <a:blip r:embed="rId4"/>
          <a:srcRect/>
          <a:stretch>
            <a:fillRect/>
          </a:stretch>
        </p:blipFill>
        <p:spPr bwMode="auto">
          <a:xfrm>
            <a:off x="4191000" y="0"/>
            <a:ext cx="4953000" cy="37068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5" descr="n23208840_33735213_4852">
            <a:hlinkClick r:id="rId2"/>
          </p:cNvPr>
          <p:cNvPicPr>
            <a:picLocks noChangeAspect="1" noChangeArrowheads="1"/>
          </p:cNvPicPr>
          <p:nvPr/>
        </p:nvPicPr>
        <p:blipFill>
          <a:blip r:embed="rId3"/>
          <a:srcRect/>
          <a:stretch>
            <a:fillRect/>
          </a:stretch>
        </p:blipFill>
        <p:spPr bwMode="auto">
          <a:xfrm>
            <a:off x="0" y="15875"/>
            <a:ext cx="9144000" cy="68421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5" descr="n23208840_33735091_9578">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5" descr="Berlin 2008 03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5" descr="n23208840_33735473_7520">
            <a:hlinkClick r:id="rId2"/>
          </p:cNvPr>
          <p:cNvPicPr>
            <a:picLocks noChangeAspect="1" noChangeArrowheads="1"/>
          </p:cNvPicPr>
          <p:nvPr/>
        </p:nvPicPr>
        <p:blipFill>
          <a:blip r:embed="rId3"/>
          <a:srcRect/>
          <a:stretch>
            <a:fillRect/>
          </a:stretch>
        </p:blipFill>
        <p:spPr bwMode="auto">
          <a:xfrm>
            <a:off x="0" y="15875"/>
            <a:ext cx="9144000" cy="68421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5538" name="Picture 2" descr="http://www.germany.info/contentblob/2158456/Galeriebild_gross/331358/Timeline_Kids_B.jpg"/>
          <p:cNvPicPr>
            <a:picLocks noChangeAspect="1" noChangeArrowheads="1"/>
          </p:cNvPicPr>
          <p:nvPr/>
        </p:nvPicPr>
        <p:blipFill>
          <a:blip r:embed="rId2"/>
          <a:srcRect/>
          <a:stretch>
            <a:fillRect/>
          </a:stretch>
        </p:blipFill>
        <p:spPr bwMode="auto">
          <a:xfrm>
            <a:off x="721631" y="468761"/>
            <a:ext cx="7671254" cy="590686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a:p>
        </p:txBody>
      </p:sp>
      <p:pic>
        <p:nvPicPr>
          <p:cNvPr id="4" name="Picture 5" descr="n23207366_33789512_2874">
            <a:hlinkClick r:id="rId2"/>
          </p:cNvPr>
          <p:cNvPicPr>
            <a:picLocks noChangeAspect="1" noChangeArrowheads="1"/>
          </p:cNvPicPr>
          <p:nvPr/>
        </p:nvPicPr>
        <p:blipFill>
          <a:blip r:embed="rId3"/>
          <a:srcRect/>
          <a:stretch>
            <a:fillRect/>
          </a:stretch>
        </p:blipFill>
        <p:spPr bwMode="auto">
          <a:xfrm>
            <a:off x="0" y="0"/>
            <a:ext cx="51435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5" descr="n23207366_33789514_3490">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5" descr="reichstag"/>
          <p:cNvPicPr>
            <a:picLocks noChangeAspect="1" noChangeArrowheads="1"/>
          </p:cNvPicPr>
          <p:nvPr/>
        </p:nvPicPr>
        <p:blipFill>
          <a:blip r:embed="rId2"/>
          <a:srcRect/>
          <a:stretch>
            <a:fillRect/>
          </a:stretch>
        </p:blipFill>
        <p:spPr bwMode="auto">
          <a:xfrm>
            <a:off x="0" y="533400"/>
            <a:ext cx="9144000" cy="56229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Ten</a:t>
            </a:r>
          </a:p>
        </p:txBody>
      </p:sp>
      <p:sp>
        <p:nvSpPr>
          <p:cNvPr id="3" name="Content Placeholder 2"/>
          <p:cNvSpPr>
            <a:spLocks noGrp="1"/>
          </p:cNvSpPr>
          <p:nvPr>
            <p:ph idx="1"/>
          </p:nvPr>
        </p:nvSpPr>
        <p:spPr/>
        <p:txBody>
          <a:bodyPr/>
          <a:lstStyle/>
          <a:p>
            <a:r>
              <a:rPr lang="en-US" dirty="0"/>
              <a:t>We are starting a new topic today! We are moving into the modern era with the Cold War.</a:t>
            </a:r>
          </a:p>
          <a:p>
            <a:r>
              <a:rPr lang="en-US" dirty="0"/>
              <a:t>The </a:t>
            </a:r>
            <a:r>
              <a:rPr lang="en-US" dirty="0">
                <a:hlinkClick r:id="rId2"/>
              </a:rPr>
              <a:t>Cold War</a:t>
            </a:r>
            <a:r>
              <a:rPr lang="en-US" dirty="0"/>
              <a:t> lasted from 1945-1989/91. </a:t>
            </a:r>
          </a:p>
          <a:p>
            <a:r>
              <a:rPr lang="en-US" dirty="0"/>
              <a:t>Tell me what you know! </a:t>
            </a:r>
          </a:p>
          <a:p>
            <a:pPr lvl="1"/>
            <a:r>
              <a:rPr lang="en-US" dirty="0"/>
              <a:t>Why is it called the “cold war”?</a:t>
            </a:r>
          </a:p>
          <a:p>
            <a:pPr lvl="1"/>
            <a:r>
              <a:rPr lang="en-US" dirty="0"/>
              <a:t>What happened in 1945, 1989, and 1991 for historians to consider these the start and stop dates? </a:t>
            </a:r>
          </a:p>
        </p:txBody>
      </p:sp>
    </p:spTree>
    <p:extLst>
      <p:ext uri="{BB962C8B-B14F-4D97-AF65-F5344CB8AC3E}">
        <p14:creationId xmlns:p14="http://schemas.microsoft.com/office/powerpoint/2010/main" val="129426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5" descr="n23208840_33735181_4506">
            <a:hlinkClick r:id="rId2"/>
          </p:cNvPr>
          <p:cNvPicPr>
            <a:picLocks noChangeAspect="1" noChangeArrowheads="1"/>
          </p:cNvPicPr>
          <p:nvPr/>
        </p:nvPicPr>
        <p:blipFill>
          <a:blip r:embed="rId3"/>
          <a:srcRect/>
          <a:stretch>
            <a:fillRect/>
          </a:stretch>
        </p:blipFill>
        <p:spPr bwMode="auto">
          <a:xfrm>
            <a:off x="0" y="0"/>
            <a:ext cx="5143500" cy="6858000"/>
          </a:xfrm>
          <a:prstGeom prst="rect">
            <a:avLst/>
          </a:prstGeom>
          <a:noFill/>
        </p:spPr>
      </p:pic>
      <p:pic>
        <p:nvPicPr>
          <p:cNvPr id="5" name="Picture 5" descr="n23208840_33735189_7024">
            <a:hlinkClick r:id="rId2"/>
          </p:cNvPr>
          <p:cNvPicPr>
            <a:picLocks noChangeAspect="1" noChangeArrowheads="1"/>
          </p:cNvPicPr>
          <p:nvPr/>
        </p:nvPicPr>
        <p:blipFill>
          <a:blip r:embed="rId4"/>
          <a:srcRect/>
          <a:stretch>
            <a:fillRect/>
          </a:stretch>
        </p:blipFill>
        <p:spPr bwMode="auto">
          <a:xfrm>
            <a:off x="4702628" y="0"/>
            <a:ext cx="4441371"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Ten </a:t>
            </a:r>
          </a:p>
        </p:txBody>
      </p:sp>
      <p:sp>
        <p:nvSpPr>
          <p:cNvPr id="3" name="Content Placeholder 2"/>
          <p:cNvSpPr>
            <a:spLocks noGrp="1"/>
          </p:cNvSpPr>
          <p:nvPr>
            <p:ph idx="1"/>
          </p:nvPr>
        </p:nvSpPr>
        <p:spPr>
          <a:xfrm>
            <a:off x="571500" y="1905000"/>
            <a:ext cx="4792070" cy="4400266"/>
          </a:xfrm>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dirty="0"/>
              <a:t>How did the Arms Race impact global security issues?</a:t>
            </a:r>
          </a:p>
          <a:p>
            <a:r>
              <a:rPr lang="en-US" dirty="0"/>
              <a:t>How did the Space Race impact the relationship between the Soviet Union and the United States?</a:t>
            </a:r>
          </a:p>
          <a:p>
            <a:r>
              <a:rPr lang="en-US" dirty="0"/>
              <a:t>What was the policy of containment and what was trying to be contained?</a:t>
            </a:r>
          </a:p>
          <a:p>
            <a:r>
              <a:rPr lang="en-US" dirty="0"/>
              <a:t>MAD</a:t>
            </a:r>
          </a:p>
          <a:p>
            <a:r>
              <a:rPr lang="en-US" dirty="0"/>
              <a:t>NATO</a:t>
            </a:r>
          </a:p>
          <a:p>
            <a:r>
              <a:rPr lang="en-US" dirty="0"/>
              <a:t>ICBM</a:t>
            </a:r>
          </a:p>
        </p:txBody>
      </p:sp>
      <p:sp>
        <p:nvSpPr>
          <p:cNvPr id="4" name="TextBox 3"/>
          <p:cNvSpPr txBox="1"/>
          <p:nvPr/>
        </p:nvSpPr>
        <p:spPr>
          <a:xfrm>
            <a:off x="5718412" y="1794598"/>
            <a:ext cx="3002507" cy="452431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t>Your week at a glance: </a:t>
            </a:r>
          </a:p>
          <a:p>
            <a:pPr algn="ctr"/>
            <a:endParaRPr lang="en-US" sz="2400" b="1" dirty="0"/>
          </a:p>
          <a:p>
            <a:pPr marL="285750" indent="-285750">
              <a:buFont typeface="Arial" panose="020B0604020202020204" pitchFamily="34" charset="0"/>
              <a:buChar char="•"/>
            </a:pPr>
            <a:r>
              <a:rPr lang="en-US" sz="2400" b="1" dirty="0"/>
              <a:t>Monday: </a:t>
            </a:r>
            <a:r>
              <a:rPr lang="en-US" sz="2400" dirty="0"/>
              <a:t>Finish Cold War Notes</a:t>
            </a:r>
          </a:p>
          <a:p>
            <a:pPr marL="285750" indent="-285750">
              <a:buFont typeface="Arial" panose="020B0604020202020204" pitchFamily="34" charset="0"/>
              <a:buChar char="•"/>
            </a:pPr>
            <a:r>
              <a:rPr lang="en-US" sz="2400" b="1" dirty="0"/>
              <a:t>Tuesday: </a:t>
            </a:r>
            <a:r>
              <a:rPr lang="en-US" sz="2400" dirty="0"/>
              <a:t>Review Day! </a:t>
            </a:r>
          </a:p>
          <a:p>
            <a:pPr marL="285750" indent="-285750">
              <a:buFont typeface="Arial" panose="020B0604020202020204" pitchFamily="34" charset="0"/>
              <a:buChar char="•"/>
            </a:pPr>
            <a:r>
              <a:rPr lang="en-US" sz="2400" b="1" dirty="0"/>
              <a:t>Wednesday: </a:t>
            </a:r>
            <a:r>
              <a:rPr lang="en-US" sz="2400" dirty="0"/>
              <a:t>No Class (1</a:t>
            </a:r>
            <a:r>
              <a:rPr lang="en-US" sz="2400" baseline="30000" dirty="0"/>
              <a:t>st</a:t>
            </a:r>
            <a:r>
              <a:rPr lang="en-US" sz="2400" dirty="0"/>
              <a:t> and 2</a:t>
            </a:r>
            <a:r>
              <a:rPr lang="en-US" sz="2400" baseline="30000" dirty="0"/>
              <a:t>nd</a:t>
            </a:r>
            <a:r>
              <a:rPr lang="en-US" sz="2400" dirty="0"/>
              <a:t> blocks only) </a:t>
            </a:r>
          </a:p>
          <a:p>
            <a:pPr marL="285750" indent="-285750">
              <a:buFont typeface="Arial" panose="020B0604020202020204" pitchFamily="34" charset="0"/>
              <a:buChar char="•"/>
            </a:pPr>
            <a:r>
              <a:rPr lang="en-US" sz="2400" b="1" dirty="0"/>
              <a:t>Thursday: </a:t>
            </a:r>
            <a:r>
              <a:rPr lang="en-US" sz="2400" dirty="0"/>
              <a:t>Final Exam – Units 1-7 </a:t>
            </a:r>
          </a:p>
        </p:txBody>
      </p:sp>
    </p:spTree>
    <p:extLst>
      <p:ext uri="{BB962C8B-B14F-4D97-AF65-F5344CB8AC3E}">
        <p14:creationId xmlns:p14="http://schemas.microsoft.com/office/powerpoint/2010/main" val="3223089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Korean War</a:t>
            </a:r>
          </a:p>
        </p:txBody>
      </p:sp>
      <p:sp>
        <p:nvSpPr>
          <p:cNvPr id="3" name="Content Placeholder 2"/>
          <p:cNvSpPr>
            <a:spLocks noGrp="1"/>
          </p:cNvSpPr>
          <p:nvPr>
            <p:ph idx="1"/>
          </p:nvPr>
        </p:nvSpPr>
        <p:spPr>
          <a:xfrm>
            <a:off x="293914" y="1905000"/>
            <a:ext cx="6030687" cy="4659086"/>
          </a:xfrm>
        </p:spPr>
        <p:txBody>
          <a:bodyPr>
            <a:normAutofit fontScale="77500" lnSpcReduction="20000"/>
          </a:bodyPr>
          <a:lstStyle/>
          <a:p>
            <a:r>
              <a:rPr lang="en-US" dirty="0"/>
              <a:t>After WWII the SU occupied Northern region of Korea and the US occupied the Southern region </a:t>
            </a:r>
          </a:p>
          <a:p>
            <a:r>
              <a:rPr lang="en-US" dirty="0"/>
              <a:t>1950-1953</a:t>
            </a:r>
          </a:p>
          <a:p>
            <a:r>
              <a:rPr lang="en-US" dirty="0"/>
              <a:t>Divided at the 38</a:t>
            </a:r>
            <a:r>
              <a:rPr lang="en-US" baseline="30000" dirty="0"/>
              <a:t>th</a:t>
            </a:r>
            <a:r>
              <a:rPr lang="en-US" dirty="0"/>
              <a:t> parallel </a:t>
            </a:r>
          </a:p>
          <a:p>
            <a:r>
              <a:rPr lang="en-US" dirty="0"/>
              <a:t>North Korea wants to unite, so they launch attacks on democratic South.</a:t>
            </a:r>
          </a:p>
          <a:p>
            <a:r>
              <a:rPr lang="en-US" dirty="0"/>
              <a:t>Douglas MacArthur led the Southern forces against the North. He is eventually dismissed by Truman after he attempts to push north into China.  </a:t>
            </a:r>
          </a:p>
          <a:p>
            <a:r>
              <a:rPr lang="en-US" dirty="0"/>
              <a:t>War ended in a stalemate and the North remained separate from the South at the 38</a:t>
            </a:r>
            <a:r>
              <a:rPr lang="en-US" baseline="30000" dirty="0"/>
              <a:t>th</a:t>
            </a:r>
            <a:r>
              <a:rPr lang="en-US" dirty="0"/>
              <a:t> parallel. It is still divided today and North Korea is Communist and South Korea is a Democracy.</a:t>
            </a:r>
          </a:p>
        </p:txBody>
      </p:sp>
      <p:pic>
        <p:nvPicPr>
          <p:cNvPr id="27650" name="Picture 2" descr="http://users.erols.com/mwhite28/images/korean_w.gif"/>
          <p:cNvPicPr>
            <a:picLocks noChangeAspect="1" noChangeArrowheads="1" noCrop="1"/>
          </p:cNvPicPr>
          <p:nvPr/>
        </p:nvPicPr>
        <p:blipFill>
          <a:blip r:embed="rId2"/>
          <a:srcRect/>
          <a:stretch>
            <a:fillRect/>
          </a:stretch>
        </p:blipFill>
        <p:spPr bwMode="auto">
          <a:xfrm>
            <a:off x="6324600" y="2120219"/>
            <a:ext cx="2819400" cy="28575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5778" name="Picture 2" descr="http://www.anglonautes.com/hist_us_20_war_korea/hist_us_20_war_korea_pic_macarthur_douglas_sunglasses.jpg"/>
          <p:cNvPicPr>
            <a:picLocks noChangeAspect="1" noChangeArrowheads="1"/>
          </p:cNvPicPr>
          <p:nvPr/>
        </p:nvPicPr>
        <p:blipFill>
          <a:blip r:embed="rId2"/>
          <a:srcRect/>
          <a:stretch>
            <a:fillRect/>
          </a:stretch>
        </p:blipFill>
        <p:spPr bwMode="auto">
          <a:xfrm>
            <a:off x="0" y="0"/>
            <a:ext cx="5186722" cy="6858000"/>
          </a:xfrm>
          <a:prstGeom prst="rect">
            <a:avLst/>
          </a:prstGeom>
          <a:noFill/>
        </p:spPr>
      </p:pic>
      <p:pic>
        <p:nvPicPr>
          <p:cNvPr id="75782" name="Picture 6" descr="http://www.lowyinterpreter.org/image.axd?picture=2010%2F11%2F101129+korea.jpg"/>
          <p:cNvPicPr>
            <a:picLocks noChangeAspect="1" noChangeArrowheads="1"/>
          </p:cNvPicPr>
          <p:nvPr/>
        </p:nvPicPr>
        <p:blipFill>
          <a:blip r:embed="rId3"/>
          <a:srcRect/>
          <a:stretch>
            <a:fillRect/>
          </a:stretch>
        </p:blipFill>
        <p:spPr bwMode="auto">
          <a:xfrm>
            <a:off x="4857750" y="1417638"/>
            <a:ext cx="4286250" cy="340995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Vietnam War</a:t>
            </a:r>
          </a:p>
        </p:txBody>
      </p:sp>
      <p:sp>
        <p:nvSpPr>
          <p:cNvPr id="3" name="Content Placeholder 2"/>
          <p:cNvSpPr>
            <a:spLocks noGrp="1"/>
          </p:cNvSpPr>
          <p:nvPr>
            <p:ph idx="1"/>
          </p:nvPr>
        </p:nvSpPr>
        <p:spPr>
          <a:xfrm>
            <a:off x="228600" y="1905000"/>
            <a:ext cx="5279571" cy="4953000"/>
          </a:xfrm>
        </p:spPr>
        <p:txBody>
          <a:bodyPr>
            <a:normAutofit fontScale="85000" lnSpcReduction="20000"/>
          </a:bodyPr>
          <a:lstStyle/>
          <a:p>
            <a:r>
              <a:rPr lang="en-US" dirty="0"/>
              <a:t>Vietnam, Laos, and Cambodia was known as French Indochina prior to WWII. It was a colony of FR.</a:t>
            </a:r>
          </a:p>
          <a:p>
            <a:r>
              <a:rPr lang="en-US" dirty="0"/>
              <a:t>During WWII the area was volatile and remained under control of JP</a:t>
            </a:r>
          </a:p>
          <a:p>
            <a:r>
              <a:rPr lang="en-US" dirty="0"/>
              <a:t>FR tries to gain back its colony after WWII with the help of US</a:t>
            </a:r>
          </a:p>
          <a:p>
            <a:r>
              <a:rPr lang="en-US" dirty="0"/>
              <a:t>Ho Chi Minh led a nationalist movement to allow his country to remain independent. He turned to the SU for help. </a:t>
            </a:r>
          </a:p>
          <a:p>
            <a:r>
              <a:rPr lang="en-US" dirty="0"/>
              <a:t>FR was defeated in 1954</a:t>
            </a:r>
          </a:p>
          <a:p>
            <a:r>
              <a:rPr lang="en-US" dirty="0"/>
              <a:t>Fear of Communism spreading! If Vietnam falls, other Asian countries will follow = Domino Theory</a:t>
            </a:r>
          </a:p>
        </p:txBody>
      </p:sp>
      <p:pic>
        <p:nvPicPr>
          <p:cNvPr id="26626" name="Picture 2" descr="http://www.gia-vuc.com/indo/indomap2.gif"/>
          <p:cNvPicPr>
            <a:picLocks noChangeAspect="1" noChangeArrowheads="1"/>
          </p:cNvPicPr>
          <p:nvPr/>
        </p:nvPicPr>
        <p:blipFill>
          <a:blip r:embed="rId2"/>
          <a:srcRect/>
          <a:stretch>
            <a:fillRect/>
          </a:stretch>
        </p:blipFill>
        <p:spPr bwMode="auto">
          <a:xfrm>
            <a:off x="5785757" y="2169270"/>
            <a:ext cx="2786743" cy="418798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6802" name="Picture 2" descr="http://upload.wikimedia.org/wikipedia/commons/thumb/1/17/Ho_Chi_Minh_1946_cropped.jpg/220px-Ho_Chi_Minh_1946_cropped.jpg"/>
          <p:cNvPicPr>
            <a:picLocks noChangeAspect="1" noChangeArrowheads="1"/>
          </p:cNvPicPr>
          <p:nvPr/>
        </p:nvPicPr>
        <p:blipFill>
          <a:blip r:embed="rId2"/>
          <a:srcRect/>
          <a:stretch>
            <a:fillRect/>
          </a:stretch>
        </p:blipFill>
        <p:spPr bwMode="auto">
          <a:xfrm>
            <a:off x="155575" y="274638"/>
            <a:ext cx="3445134" cy="4635273"/>
          </a:xfrm>
          <a:prstGeom prst="rect">
            <a:avLst/>
          </a:prstGeom>
          <a:noFill/>
        </p:spPr>
      </p:pic>
      <p:pic>
        <p:nvPicPr>
          <p:cNvPr id="76804" name="Picture 4" descr="http://upload.wikimedia.org/wikipedia/commons/6/66/Domino_theory.png"/>
          <p:cNvPicPr>
            <a:picLocks noChangeAspect="1" noChangeArrowheads="1"/>
          </p:cNvPicPr>
          <p:nvPr/>
        </p:nvPicPr>
        <p:blipFill>
          <a:blip r:embed="rId3"/>
          <a:srcRect/>
          <a:stretch>
            <a:fillRect/>
          </a:stretch>
        </p:blipFill>
        <p:spPr bwMode="auto">
          <a:xfrm>
            <a:off x="2599185" y="5094514"/>
            <a:ext cx="6289001" cy="1663473"/>
          </a:xfrm>
          <a:prstGeom prst="rect">
            <a:avLst/>
          </a:prstGeom>
          <a:noFill/>
        </p:spPr>
      </p:pic>
      <p:pic>
        <p:nvPicPr>
          <p:cNvPr id="76806" name="Picture 6" descr="http://cla.calpoly.edu/~lcall/204/8-10/how_communism_works.jpg"/>
          <p:cNvPicPr>
            <a:picLocks noChangeAspect="1" noChangeArrowheads="1"/>
          </p:cNvPicPr>
          <p:nvPr/>
        </p:nvPicPr>
        <p:blipFill>
          <a:blip r:embed="rId4"/>
          <a:srcRect/>
          <a:stretch>
            <a:fillRect/>
          </a:stretch>
        </p:blipFill>
        <p:spPr bwMode="auto">
          <a:xfrm>
            <a:off x="4972059" y="93662"/>
            <a:ext cx="3328298" cy="500085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Vietnam War Cont.</a:t>
            </a:r>
          </a:p>
        </p:txBody>
      </p:sp>
      <p:sp>
        <p:nvSpPr>
          <p:cNvPr id="3" name="Content Placeholder 2"/>
          <p:cNvSpPr>
            <a:spLocks noGrp="1"/>
          </p:cNvSpPr>
          <p:nvPr>
            <p:ph idx="1"/>
          </p:nvPr>
        </p:nvSpPr>
        <p:spPr>
          <a:xfrm>
            <a:off x="130630" y="1905000"/>
            <a:ext cx="6520542" cy="4953000"/>
          </a:xfrm>
        </p:spPr>
        <p:txBody>
          <a:bodyPr>
            <a:normAutofit fontScale="70000" lnSpcReduction="20000"/>
          </a:bodyPr>
          <a:lstStyle/>
          <a:p>
            <a:r>
              <a:rPr lang="en-US" dirty="0"/>
              <a:t>Vietnam is divided at the 17</a:t>
            </a:r>
            <a:r>
              <a:rPr lang="en-US" baseline="30000" dirty="0"/>
              <a:t>th</a:t>
            </a:r>
            <a:r>
              <a:rPr lang="en-US" dirty="0"/>
              <a:t> parallel</a:t>
            </a:r>
          </a:p>
          <a:p>
            <a:r>
              <a:rPr lang="en-US" dirty="0"/>
              <a:t>North: Ho Chi Minh, communism, support of the SU</a:t>
            </a:r>
          </a:p>
          <a:p>
            <a:r>
              <a:rPr lang="en-US" dirty="0"/>
              <a:t>South: Ngo </a:t>
            </a:r>
            <a:r>
              <a:rPr lang="en-US" dirty="0" err="1"/>
              <a:t>Dinh</a:t>
            </a:r>
            <a:r>
              <a:rPr lang="en-US" dirty="0"/>
              <a:t> Diem, anti-communist, support the US and FR</a:t>
            </a:r>
          </a:p>
          <a:p>
            <a:r>
              <a:rPr lang="en-US" dirty="0"/>
              <a:t>Communist guerillas (Viet Cong) were crucial in the war. The US military was sent to help fight North Vietnam and Ho Chi Minh. Men were unfamiliar with the geography (jungle terrain). Was was also unpopular in the US with American citizens.</a:t>
            </a:r>
          </a:p>
          <a:p>
            <a:r>
              <a:rPr lang="en-US" dirty="0"/>
              <a:t>Following the </a:t>
            </a:r>
            <a:r>
              <a:rPr lang="en-US" dirty="0" err="1"/>
              <a:t>Tet</a:t>
            </a:r>
            <a:r>
              <a:rPr lang="en-US" dirty="0"/>
              <a:t> Offensive in 1968, 500,000 more troops were sent the Vietnam</a:t>
            </a:r>
          </a:p>
          <a:p>
            <a:r>
              <a:rPr lang="en-US" dirty="0"/>
              <a:t>SU fuels the Viet Cong and Minh with supplies and money</a:t>
            </a:r>
          </a:p>
          <a:p>
            <a:r>
              <a:rPr lang="en-US" dirty="0"/>
              <a:t>Under the Nixon presidency the US leaves Vietnam in 1973. Two years later the North Vietnamese overran South Vietnam and unified the country. 1.5 million civilians dead and 58,000 American soldiers</a:t>
            </a:r>
          </a:p>
        </p:txBody>
      </p:sp>
      <p:pic>
        <p:nvPicPr>
          <p:cNvPr id="25602" name="Picture 2" descr="http://www.spartacus.schoolnet.co.uk/VNngo.JPG"/>
          <p:cNvPicPr>
            <a:picLocks noChangeAspect="1" noChangeArrowheads="1"/>
          </p:cNvPicPr>
          <p:nvPr/>
        </p:nvPicPr>
        <p:blipFill>
          <a:blip r:embed="rId2"/>
          <a:srcRect/>
          <a:stretch>
            <a:fillRect/>
          </a:stretch>
        </p:blipFill>
        <p:spPr bwMode="auto">
          <a:xfrm>
            <a:off x="6934200" y="1258041"/>
            <a:ext cx="1779814" cy="2453987"/>
          </a:xfrm>
          <a:prstGeom prst="rect">
            <a:avLst/>
          </a:prstGeom>
          <a:noFill/>
        </p:spPr>
      </p:pic>
      <p:pic>
        <p:nvPicPr>
          <p:cNvPr id="25604" name="Picture 4" descr="http://www.kellywalsh.org/teacher_pages/kreg_adams/mas/vietnam_notes1.jpg"/>
          <p:cNvPicPr>
            <a:picLocks noChangeAspect="1" noChangeArrowheads="1"/>
          </p:cNvPicPr>
          <p:nvPr/>
        </p:nvPicPr>
        <p:blipFill>
          <a:blip r:embed="rId3"/>
          <a:srcRect/>
          <a:stretch>
            <a:fillRect/>
          </a:stretch>
        </p:blipFill>
        <p:spPr bwMode="auto">
          <a:xfrm>
            <a:off x="6656114" y="3712028"/>
            <a:ext cx="2487885" cy="314597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7826" name="Picture 2" descr="http://www.confusionroad.com/article_images/vietcong_veterans.jpg"/>
          <p:cNvPicPr>
            <a:picLocks noChangeAspect="1" noChangeArrowheads="1"/>
          </p:cNvPicPr>
          <p:nvPr/>
        </p:nvPicPr>
        <p:blipFill>
          <a:blip r:embed="rId2"/>
          <a:srcRect/>
          <a:stretch>
            <a:fillRect/>
          </a:stretch>
        </p:blipFill>
        <p:spPr bwMode="auto">
          <a:xfrm>
            <a:off x="-1" y="0"/>
            <a:ext cx="3940629" cy="3869242"/>
          </a:xfrm>
          <a:prstGeom prst="rect">
            <a:avLst/>
          </a:prstGeom>
          <a:noFill/>
        </p:spPr>
      </p:pic>
      <p:pic>
        <p:nvPicPr>
          <p:cNvPr id="77828" name="Picture 4" descr="http://www.historyplace.com/unitedstates/vietnam/slideshow/viet-show9.jpg"/>
          <p:cNvPicPr>
            <a:picLocks noChangeAspect="1" noChangeArrowheads="1"/>
          </p:cNvPicPr>
          <p:nvPr/>
        </p:nvPicPr>
        <p:blipFill>
          <a:blip r:embed="rId3"/>
          <a:srcRect/>
          <a:stretch>
            <a:fillRect/>
          </a:stretch>
        </p:blipFill>
        <p:spPr bwMode="auto">
          <a:xfrm>
            <a:off x="2198687" y="3830623"/>
            <a:ext cx="4343627" cy="3027377"/>
          </a:xfrm>
          <a:prstGeom prst="rect">
            <a:avLst/>
          </a:prstGeom>
          <a:noFill/>
        </p:spPr>
      </p:pic>
      <p:pic>
        <p:nvPicPr>
          <p:cNvPr id="77830" name="Picture 6" descr="http://news.bbc.co.uk/olmedia/720000/images/_720577_vc_tunnel_complex2_300.gif"/>
          <p:cNvPicPr>
            <a:picLocks noChangeAspect="1" noChangeArrowheads="1"/>
          </p:cNvPicPr>
          <p:nvPr/>
        </p:nvPicPr>
        <p:blipFill>
          <a:blip r:embed="rId4"/>
          <a:srcRect/>
          <a:stretch>
            <a:fillRect/>
          </a:stretch>
        </p:blipFill>
        <p:spPr bwMode="auto">
          <a:xfrm>
            <a:off x="5326103" y="0"/>
            <a:ext cx="3817897" cy="383062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Cuban Missile Crisis</a:t>
            </a:r>
          </a:p>
        </p:txBody>
      </p:sp>
      <p:sp>
        <p:nvSpPr>
          <p:cNvPr id="3" name="Content Placeholder 2"/>
          <p:cNvSpPr>
            <a:spLocks noGrp="1"/>
          </p:cNvSpPr>
          <p:nvPr>
            <p:ph idx="1"/>
          </p:nvPr>
        </p:nvSpPr>
        <p:spPr>
          <a:xfrm>
            <a:off x="571500" y="1904999"/>
            <a:ext cx="3468236" cy="4796051"/>
          </a:xfrm>
        </p:spPr>
        <p:txBody>
          <a:bodyPr>
            <a:normAutofit fontScale="92500" lnSpcReduction="10000"/>
          </a:bodyPr>
          <a:lstStyle/>
          <a:p>
            <a:r>
              <a:rPr lang="en-US" dirty="0"/>
              <a:t>Kennedy v. Khrushchev (and Castro)</a:t>
            </a:r>
          </a:p>
          <a:p>
            <a:r>
              <a:rPr lang="en-US" dirty="0"/>
              <a:t>Bay of Pigs invasion was an attempt to take over the recently turned communist state of Cuba (Castro) – ultimate failure for Kennedy and embarrassment </a:t>
            </a:r>
          </a:p>
          <a:p>
            <a:r>
              <a:rPr lang="en-US" dirty="0"/>
              <a:t>Tension rises when SU places missiles on Cuba (90 miles from FL) … </a:t>
            </a:r>
          </a:p>
        </p:txBody>
      </p:sp>
      <p:pic>
        <p:nvPicPr>
          <p:cNvPr id="1026" name="Picture 2" descr="http://users.humboldt.edu/ogayle/Hist%20111%20Images/CubanMissileCris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736" y="1761084"/>
            <a:ext cx="4885899" cy="451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00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SALT</a:t>
            </a:r>
          </a:p>
        </p:txBody>
      </p:sp>
      <p:sp>
        <p:nvSpPr>
          <p:cNvPr id="3" name="Content Placeholder 2"/>
          <p:cNvSpPr>
            <a:spLocks noGrp="1"/>
          </p:cNvSpPr>
          <p:nvPr>
            <p:ph idx="1"/>
          </p:nvPr>
        </p:nvSpPr>
        <p:spPr>
          <a:xfrm>
            <a:off x="266700" y="1807029"/>
            <a:ext cx="5791200" cy="4114800"/>
          </a:xfrm>
        </p:spPr>
        <p:txBody>
          <a:bodyPr>
            <a:normAutofit fontScale="92500" lnSpcReduction="20000"/>
          </a:bodyPr>
          <a:lstStyle/>
          <a:p>
            <a:r>
              <a:rPr lang="en-US" u="sng" dirty="0"/>
              <a:t>Strategic Arms Limitation Talks (Treaty)</a:t>
            </a:r>
            <a:r>
              <a:rPr lang="en-US" dirty="0"/>
              <a:t>, </a:t>
            </a:r>
          </a:p>
          <a:p>
            <a:r>
              <a:rPr lang="en-US" dirty="0"/>
              <a:t>November 1969 to May 1972 </a:t>
            </a:r>
          </a:p>
          <a:p>
            <a:r>
              <a:rPr lang="en-US" dirty="0"/>
              <a:t>US and SU negotiated the first agreements to place limits and restraints on some of their central and most important weapons. </a:t>
            </a:r>
          </a:p>
          <a:p>
            <a:r>
              <a:rPr lang="en-US" dirty="0"/>
              <a:t>The two nations took the first steps to check the rivalry in their most powerful land- and submarine-based offensive nuclear weapons.</a:t>
            </a:r>
          </a:p>
          <a:p>
            <a:r>
              <a:rPr lang="en-US" dirty="0"/>
              <a:t>REDUCTION IN ARMS</a:t>
            </a:r>
          </a:p>
        </p:txBody>
      </p:sp>
      <p:pic>
        <p:nvPicPr>
          <p:cNvPr id="24578" name="Picture 2" descr="http://t0.gstatic.com/images?q=tbn:ANd9GcQqApPNbGw3lZ48YtiqZ6p1JXNy28sOFbUAzlh6RrtUDzvVmBmXF32K2w0MCw"/>
          <p:cNvPicPr>
            <a:picLocks noChangeAspect="1" noChangeArrowheads="1"/>
          </p:cNvPicPr>
          <p:nvPr/>
        </p:nvPicPr>
        <p:blipFill>
          <a:blip r:embed="rId2"/>
          <a:srcRect/>
          <a:stretch>
            <a:fillRect/>
          </a:stretch>
        </p:blipFill>
        <p:spPr bwMode="auto">
          <a:xfrm>
            <a:off x="5693229" y="3450769"/>
            <a:ext cx="3314700" cy="20574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whitehouse.gov/sites/default/files/imagecache/gallery_img_full/image/image_file/33ht_header.jpg?itok=I-IeB2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988860" cy="2311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_kRB0I0a_WFw/TPg85KLFzmI/AAAAAAAAG6M/6RB5Ym-XBbE/s1600/34dwighteisenh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11020"/>
            <a:ext cx="3384645"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hitehouse.gov/sites/default/files/imagecache/gallery_img_full/image/image_file/35jk_header.jpg?itok=jwXw-2J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30372"/>
            <a:ext cx="2988861" cy="2567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2.bp.blogspot.com/_kRB0I0a_WFw/TPhQTgtJdjI/AAAAAAAAG6c/onqZ6AFfITE/s1600/36lyndonjohn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495" y="0"/>
            <a:ext cx="2975212" cy="23110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1.bp.blogspot.com/_kRB0I0a_WFw/TPhSkCl2kSI/AAAAAAAAG6k/GoqU8R4AVqc/s1600/37richardnix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495" y="2311021"/>
            <a:ext cx="323452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hitehouse.gov/sites/default/files/first-family/masthead_image/38gf_header_sm.jpg?12508863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495" y="4730371"/>
            <a:ext cx="323452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4.bp.blogspot.com/_nc3p_UQ6OLQ/S-bnJnf5KnI/AAAAAAAAAAM/2HRVWH-39FM/s1600/39jc_header_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1683" y="-54166"/>
            <a:ext cx="3862317"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1.gstatic.com/images?q=tbn:ANd9GcQVRHbvXtnSW3NkscTw7pQbCtIYJay0PnaOyduaBtLgmAz9Zu4tr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1683" y="2311020"/>
            <a:ext cx="3862317" cy="2183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3.bp.blogspot.com/-nUbIgwa7XWo/T9-oF-xN7_I/AAAAAAAAAHo/Cpok8mI62uo/s400/41gb_header_s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2878" y="4494070"/>
            <a:ext cx="3521122"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79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Détente</a:t>
            </a:r>
          </a:p>
        </p:txBody>
      </p:sp>
      <p:sp>
        <p:nvSpPr>
          <p:cNvPr id="3" name="Content Placeholder 2"/>
          <p:cNvSpPr>
            <a:spLocks noGrp="1"/>
          </p:cNvSpPr>
          <p:nvPr>
            <p:ph idx="1"/>
          </p:nvPr>
        </p:nvSpPr>
        <p:spPr>
          <a:xfrm>
            <a:off x="571500" y="1905000"/>
            <a:ext cx="3782786" cy="4114800"/>
          </a:xfrm>
        </p:spPr>
        <p:txBody>
          <a:bodyPr>
            <a:normAutofit lnSpcReduction="10000"/>
          </a:bodyPr>
          <a:lstStyle/>
          <a:p>
            <a:r>
              <a:rPr lang="en-US" dirty="0"/>
              <a:t>Throughout the 1960's and 1970's "détente" had been used to </a:t>
            </a:r>
            <a:r>
              <a:rPr lang="en-US" u="sng" dirty="0"/>
              <a:t>ease bad relations between the superpowers</a:t>
            </a:r>
            <a:r>
              <a:rPr lang="en-US" dirty="0"/>
              <a:t>. </a:t>
            </a:r>
          </a:p>
          <a:p>
            <a:r>
              <a:rPr lang="en-US" dirty="0"/>
              <a:t>Stalin will die of natural causes in 1953.  The new leaders of the USSR will be more open to the idea of “détente”.</a:t>
            </a:r>
          </a:p>
        </p:txBody>
      </p:sp>
      <p:pic>
        <p:nvPicPr>
          <p:cNvPr id="23554" name="Picture 2" descr="http://regentsprep.org/regents/ushisgov/graphics/0809_theoddcouple.gif"/>
          <p:cNvPicPr>
            <a:picLocks noChangeAspect="1" noChangeArrowheads="1"/>
          </p:cNvPicPr>
          <p:nvPr/>
        </p:nvPicPr>
        <p:blipFill>
          <a:blip r:embed="rId2"/>
          <a:srcRect/>
          <a:stretch>
            <a:fillRect/>
          </a:stretch>
        </p:blipFill>
        <p:spPr bwMode="auto">
          <a:xfrm>
            <a:off x="4771118" y="1602240"/>
            <a:ext cx="3981450" cy="50387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Nations</a:t>
            </a:r>
          </a:p>
        </p:txBody>
      </p:sp>
      <p:sp>
        <p:nvSpPr>
          <p:cNvPr id="3" name="Content Placeholder 2"/>
          <p:cNvSpPr>
            <a:spLocks noGrp="1"/>
          </p:cNvSpPr>
          <p:nvPr>
            <p:ph idx="1"/>
          </p:nvPr>
        </p:nvSpPr>
        <p:spPr/>
        <p:txBody>
          <a:bodyPr/>
          <a:lstStyle/>
          <a:p>
            <a:r>
              <a:rPr lang="en-US" dirty="0"/>
              <a:t>The UN was founded in 1945 to replace the League of Nations, to stop wars between nations and to provide a platform for dialogue.</a:t>
            </a:r>
          </a:p>
        </p:txBody>
      </p:sp>
      <p:pic>
        <p:nvPicPr>
          <p:cNvPr id="37890" name="Picture 2" descr="http://www.un.org/maintenance/un_logo.jpg"/>
          <p:cNvPicPr>
            <a:picLocks noChangeAspect="1" noChangeArrowheads="1"/>
          </p:cNvPicPr>
          <p:nvPr/>
        </p:nvPicPr>
        <p:blipFill>
          <a:blip r:embed="rId2"/>
          <a:srcRect/>
          <a:stretch>
            <a:fillRect/>
          </a:stretch>
        </p:blipFill>
        <p:spPr bwMode="auto">
          <a:xfrm>
            <a:off x="2615746" y="3496355"/>
            <a:ext cx="3810000" cy="29813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NATO</a:t>
            </a:r>
          </a:p>
        </p:txBody>
      </p:sp>
      <p:sp>
        <p:nvSpPr>
          <p:cNvPr id="3" name="Content Placeholder 2"/>
          <p:cNvSpPr>
            <a:spLocks noGrp="1"/>
          </p:cNvSpPr>
          <p:nvPr>
            <p:ph idx="1"/>
          </p:nvPr>
        </p:nvSpPr>
        <p:spPr/>
        <p:txBody>
          <a:bodyPr/>
          <a:lstStyle/>
          <a:p>
            <a:r>
              <a:rPr lang="en-US" dirty="0"/>
              <a:t>North Atlantic Treaty Organization</a:t>
            </a:r>
          </a:p>
          <a:p>
            <a:pPr lvl="1"/>
            <a:r>
              <a:rPr lang="en-US" dirty="0"/>
              <a:t>Formed in 1949</a:t>
            </a:r>
          </a:p>
          <a:p>
            <a:pPr lvl="1"/>
            <a:r>
              <a:rPr lang="en-US" dirty="0"/>
              <a:t>Western European countries (Netherlands, Luxembourg, FR, GB, Portugal, IT, Norway, Denmark, Iceland, Greece, and Turkey), US, and Canada</a:t>
            </a:r>
          </a:p>
          <a:p>
            <a:pPr lvl="1"/>
            <a:r>
              <a:rPr lang="en-US" dirty="0"/>
              <a:t>Support one another if attacked</a:t>
            </a:r>
          </a:p>
        </p:txBody>
      </p:sp>
      <p:pic>
        <p:nvPicPr>
          <p:cNvPr id="36866" name="Picture 2" descr="http://al.odu.edu/mun/images/nato-symbol.jpg"/>
          <p:cNvPicPr>
            <a:picLocks noChangeAspect="1" noChangeArrowheads="1"/>
          </p:cNvPicPr>
          <p:nvPr/>
        </p:nvPicPr>
        <p:blipFill>
          <a:blip r:embed="rId2"/>
          <a:srcRect/>
          <a:stretch>
            <a:fillRect/>
          </a:stretch>
        </p:blipFill>
        <p:spPr bwMode="auto">
          <a:xfrm>
            <a:off x="144689" y="4571999"/>
            <a:ext cx="3262539" cy="2123547"/>
          </a:xfrm>
          <a:prstGeom prst="rect">
            <a:avLst/>
          </a:prstGeom>
          <a:noFill/>
        </p:spPr>
      </p:pic>
      <p:pic>
        <p:nvPicPr>
          <p:cNvPr id="36868" name="Picture 4" descr="http://upload.wikimedia.org/wikipedia/commons/thumb/d/d3/NATO_flag.svg/200px-NATO_flag.svg.png"/>
          <p:cNvPicPr>
            <a:picLocks noChangeAspect="1" noChangeArrowheads="1"/>
          </p:cNvPicPr>
          <p:nvPr/>
        </p:nvPicPr>
        <p:blipFill>
          <a:blip r:embed="rId3"/>
          <a:srcRect/>
          <a:stretch>
            <a:fillRect/>
          </a:stretch>
        </p:blipFill>
        <p:spPr bwMode="auto">
          <a:xfrm>
            <a:off x="5837917" y="4472139"/>
            <a:ext cx="2964543" cy="222340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NATO MEMBERS</a:t>
            </a:r>
          </a:p>
        </p:txBody>
      </p:sp>
      <p:sp>
        <p:nvSpPr>
          <p:cNvPr id="3" name="Content Placeholder 2"/>
          <p:cNvSpPr>
            <a:spLocks noGrp="1"/>
          </p:cNvSpPr>
          <p:nvPr>
            <p:ph idx="1"/>
          </p:nvPr>
        </p:nvSpPr>
        <p:spPr/>
        <p:txBody>
          <a:bodyPr/>
          <a:lstStyle/>
          <a:p>
            <a:endParaRPr lang="en-US"/>
          </a:p>
        </p:txBody>
      </p:sp>
      <p:pic>
        <p:nvPicPr>
          <p:cNvPr id="60418" name="Picture 2" descr="File:North Atlantic Treaty Organization (orthographic projection).svg">
            <a:hlinkClick r:id="rId2"/>
          </p:cNvPr>
          <p:cNvPicPr>
            <a:picLocks noChangeAspect="1" noChangeArrowheads="1"/>
          </p:cNvPicPr>
          <p:nvPr/>
        </p:nvPicPr>
        <p:blipFill>
          <a:blip r:embed="rId3"/>
          <a:srcRect/>
          <a:stretch>
            <a:fillRect/>
          </a:stretch>
        </p:blipFill>
        <p:spPr bwMode="auto">
          <a:xfrm>
            <a:off x="1995262" y="1417638"/>
            <a:ext cx="5238750" cy="52387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Warsaw Pact</a:t>
            </a:r>
          </a:p>
        </p:txBody>
      </p:sp>
      <p:sp>
        <p:nvSpPr>
          <p:cNvPr id="3" name="Content Placeholder 2"/>
          <p:cNvSpPr>
            <a:spLocks noGrp="1"/>
          </p:cNvSpPr>
          <p:nvPr>
            <p:ph idx="1"/>
          </p:nvPr>
        </p:nvSpPr>
        <p:spPr/>
        <p:txBody>
          <a:bodyPr/>
          <a:lstStyle/>
          <a:p>
            <a:r>
              <a:rPr lang="en-US" dirty="0"/>
              <a:t>Formed in opposition of NATO</a:t>
            </a:r>
          </a:p>
          <a:p>
            <a:r>
              <a:rPr lang="en-US" dirty="0"/>
              <a:t>1955</a:t>
            </a:r>
          </a:p>
          <a:p>
            <a:r>
              <a:rPr lang="en-US" dirty="0"/>
              <a:t>Albania, Bulgaria, Czech., E. GM, Hungary, Poland, Romania, and Soviet Union </a:t>
            </a:r>
          </a:p>
        </p:txBody>
      </p:sp>
      <p:pic>
        <p:nvPicPr>
          <p:cNvPr id="35842" name="Picture 2" descr="http://www.audifaz.com/coldwar/nato.gif"/>
          <p:cNvPicPr>
            <a:picLocks noChangeAspect="1" noChangeArrowheads="1"/>
          </p:cNvPicPr>
          <p:nvPr/>
        </p:nvPicPr>
        <p:blipFill>
          <a:blip r:embed="rId2"/>
          <a:srcRect/>
          <a:stretch>
            <a:fillRect/>
          </a:stretch>
        </p:blipFill>
        <p:spPr bwMode="auto">
          <a:xfrm>
            <a:off x="1690460" y="4038599"/>
            <a:ext cx="5715000" cy="28194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dirty="0"/>
              <a:t>Troops : </a:t>
            </a:r>
          </a:p>
          <a:p>
            <a:pPr lvl="1"/>
            <a:r>
              <a:rPr lang="en-US" b="1" dirty="0"/>
              <a:t>NATO 2.6 million</a:t>
            </a:r>
          </a:p>
          <a:p>
            <a:pPr lvl="1"/>
            <a:r>
              <a:rPr lang="en-US" b="1" dirty="0"/>
              <a:t>Warsaw Pact 4 million</a:t>
            </a:r>
          </a:p>
          <a:p>
            <a:r>
              <a:rPr lang="en-US" b="1" dirty="0"/>
              <a:t>Tanks : </a:t>
            </a:r>
          </a:p>
          <a:p>
            <a:pPr lvl="1"/>
            <a:r>
              <a:rPr lang="en-US" b="1" dirty="0"/>
              <a:t>NATO 13,000</a:t>
            </a:r>
          </a:p>
          <a:p>
            <a:pPr lvl="1"/>
            <a:r>
              <a:rPr lang="en-US" b="1" dirty="0"/>
              <a:t>Warsaw Pact 42,500</a:t>
            </a:r>
          </a:p>
          <a:p>
            <a:r>
              <a:rPr lang="en-US" b="1" dirty="0"/>
              <a:t>Artillery : </a:t>
            </a:r>
          </a:p>
          <a:p>
            <a:pPr lvl="1"/>
            <a:r>
              <a:rPr lang="en-US" b="1" dirty="0"/>
              <a:t>NATO 10,750</a:t>
            </a:r>
          </a:p>
          <a:p>
            <a:pPr lvl="1"/>
            <a:r>
              <a:rPr lang="en-US" b="1" dirty="0"/>
              <a:t>Warsaw Pact 31,500</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1083</TotalTime>
  <Words>1469</Words>
  <Application>Microsoft Macintosh PowerPoint</Application>
  <PresentationFormat>On-screen Show (4:3)</PresentationFormat>
  <Paragraphs>131</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Calisto MT</vt:lpstr>
      <vt:lpstr>Mistral</vt:lpstr>
      <vt:lpstr>Wingdings 2</vt:lpstr>
      <vt:lpstr>Travelogue</vt:lpstr>
      <vt:lpstr>Unit Eight Cold War to Modern Era</vt:lpstr>
      <vt:lpstr>SSWH19 The student will demonstrate an understanding of the global social, economic, and political impact of the Cold War and decolonization from 1945 to 1989.  </vt:lpstr>
      <vt:lpstr>First Ten</vt:lpstr>
      <vt:lpstr>PowerPoint Presentation</vt:lpstr>
      <vt:lpstr>United Nations</vt:lpstr>
      <vt:lpstr>NATO</vt:lpstr>
      <vt:lpstr>NATO MEMBERS</vt:lpstr>
      <vt:lpstr>Warsaw Pact</vt:lpstr>
      <vt:lpstr>PowerPoint Presentation</vt:lpstr>
      <vt:lpstr>MAD</vt:lpstr>
      <vt:lpstr>Cold War Basics</vt:lpstr>
      <vt:lpstr>PowerPoint Presentation</vt:lpstr>
      <vt:lpstr>Activity</vt:lpstr>
      <vt:lpstr>Cold War Begins</vt:lpstr>
      <vt:lpstr>Iron Curtain</vt:lpstr>
      <vt:lpstr>Arms Race</vt:lpstr>
      <vt:lpstr>Arms Race Cont.</vt: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Ten </vt:lpstr>
      <vt:lpstr>Korean War</vt:lpstr>
      <vt:lpstr>PowerPoint Presentation</vt:lpstr>
      <vt:lpstr>Vietnam War</vt:lpstr>
      <vt:lpstr>PowerPoint Presentation</vt:lpstr>
      <vt:lpstr>Vietnam War Cont.</vt:lpstr>
      <vt:lpstr>PowerPoint Presentation</vt:lpstr>
      <vt:lpstr>Cuban Missile Crisis</vt:lpstr>
      <vt:lpstr>SALT</vt:lpstr>
      <vt:lpstr>Détente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Eight Cold War to Modern Era</dc:title>
  <dc:creator>Natasha Lewis</dc:creator>
  <cp:lastModifiedBy>Jade Borduin</cp:lastModifiedBy>
  <cp:revision>62</cp:revision>
  <cp:lastPrinted>2014-05-12T11:21:17Z</cp:lastPrinted>
  <dcterms:created xsi:type="dcterms:W3CDTF">2012-04-22T19:00:22Z</dcterms:created>
  <dcterms:modified xsi:type="dcterms:W3CDTF">2018-12-10T17:49:56Z</dcterms:modified>
</cp:coreProperties>
</file>