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64" r:id="rId2"/>
    <p:sldMasterId id="2147484058" r:id="rId3"/>
  </p:sldMasterIdLst>
  <p:notesMasterIdLst>
    <p:notesMasterId r:id="rId18"/>
  </p:notesMasterIdLst>
  <p:handoutMasterIdLst>
    <p:handoutMasterId r:id="rId19"/>
  </p:handoutMasterIdLst>
  <p:sldIdLst>
    <p:sldId id="335" r:id="rId4"/>
    <p:sldId id="257" r:id="rId5"/>
    <p:sldId id="283" r:id="rId6"/>
    <p:sldId id="311" r:id="rId7"/>
    <p:sldId id="313" r:id="rId8"/>
    <p:sldId id="334" r:id="rId9"/>
    <p:sldId id="324" r:id="rId10"/>
    <p:sldId id="325" r:id="rId11"/>
    <p:sldId id="326" r:id="rId12"/>
    <p:sldId id="327" r:id="rId13"/>
    <p:sldId id="339" r:id="rId14"/>
    <p:sldId id="317" r:id="rId15"/>
    <p:sldId id="329" r:id="rId16"/>
    <p:sldId id="331" r:id="rId17"/>
  </p:sldIdLst>
  <p:sldSz cx="9144000" cy="6858000" type="screen4x3"/>
  <p:notesSz cx="7102475" cy="938847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6633"/>
    <a:srgbClr val="333300"/>
    <a:srgbClr val="CC3300"/>
    <a:srgbClr val="996633"/>
    <a:srgbClr val="000099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2" autoAdjust="0"/>
    <p:restoredTop sz="95271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t" anchorCtr="0" compatLnSpc="1">
            <a:prstTxWarp prst="textNoShape">
              <a:avLst/>
            </a:prstTxWarp>
          </a:bodyPr>
          <a:lstStyle>
            <a:lvl1pPr defTabSz="94407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86" y="1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t" anchorCtr="0" compatLnSpc="1">
            <a:prstTxWarp prst="textNoShape">
              <a:avLst/>
            </a:prstTxWarp>
          </a:bodyPr>
          <a:lstStyle>
            <a:lvl1pPr algn="r" defTabSz="94407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7128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b" anchorCtr="0" compatLnSpc="1">
            <a:prstTxWarp prst="textNoShape">
              <a:avLst/>
            </a:prstTxWarp>
          </a:bodyPr>
          <a:lstStyle>
            <a:lvl1pPr defTabSz="94407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86" y="8917128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b" anchorCtr="0" compatLnSpc="1">
            <a:prstTxWarp prst="textNoShape">
              <a:avLst/>
            </a:prstTxWarp>
          </a:bodyPr>
          <a:lstStyle>
            <a:lvl1pPr algn="r" defTabSz="944071">
              <a:defRPr sz="1200"/>
            </a:lvl1pPr>
          </a:lstStyle>
          <a:p>
            <a:pPr>
              <a:defRPr/>
            </a:pPr>
            <a:fld id="{9D36A179-6A96-4724-B7E2-10AE859A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t" anchorCtr="0" compatLnSpc="1">
            <a:prstTxWarp prst="textNoShape">
              <a:avLst/>
            </a:prstTxWarp>
          </a:bodyPr>
          <a:lstStyle>
            <a:lvl1pPr defTabSz="94407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486" y="1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t" anchorCtr="0" compatLnSpc="1">
            <a:prstTxWarp prst="textNoShape">
              <a:avLst/>
            </a:prstTxWarp>
          </a:bodyPr>
          <a:lstStyle>
            <a:lvl1pPr algn="r" defTabSz="94407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5825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91" y="4460167"/>
            <a:ext cx="5680694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128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b" anchorCtr="0" compatLnSpc="1">
            <a:prstTxWarp prst="textNoShape">
              <a:avLst/>
            </a:prstTxWarp>
          </a:bodyPr>
          <a:lstStyle>
            <a:lvl1pPr defTabSz="94407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86" y="8917128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7" tIns="47183" rIns="94367" bIns="47183" numCol="1" anchor="b" anchorCtr="0" compatLnSpc="1">
            <a:prstTxWarp prst="textNoShape">
              <a:avLst/>
            </a:prstTxWarp>
          </a:bodyPr>
          <a:lstStyle>
            <a:lvl1pPr algn="r" defTabSz="944071">
              <a:defRPr sz="1200"/>
            </a:lvl1pPr>
          </a:lstStyle>
          <a:p>
            <a:pPr>
              <a:defRPr/>
            </a:pPr>
            <a:fld id="{B473E175-49BA-45D8-8954-2E269AC9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Attacked superstition, ignorance, and easy acceptance of authority</a:t>
            </a:r>
          </a:p>
          <a:p>
            <a:pPr eaLnBrk="1" hangingPunct="1"/>
            <a:r>
              <a:rPr lang="en-US" dirty="0"/>
              <a:t>Used scientific method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2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241" indent="-288938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755" indent="-231151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057" indent="-231151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359" indent="-231151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2660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4961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7264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566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7D834A-799D-41CE-B2CC-6FBA989626B2}" type="slidenum">
              <a:rPr lang="en-US" smtClean="0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6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Scientific revolution demolished old ideas. People looked at world in scientific way and everything was controlled by natural laws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2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241" indent="-288938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755" indent="-231151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057" indent="-231151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359" indent="-231151" defTabSz="9422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2660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4961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7264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566" indent="-231151" defTabSz="942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395FB-7DFF-4BC1-BC42-0A9F9B9DE70E}" type="slidenum">
              <a:rPr lang="en-US" smtClean="0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1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3E175-49BA-45D8-8954-2E269AC929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1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6D0E-AAF7-45DF-8047-92BDDF09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B159-3360-432F-A3A2-F4CA8CD2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D4ED-3924-4AFE-AA61-CDF3DEBA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88E6-1777-4E90-BFFA-2257AEF99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F24731-F324-45B1-9BD1-AEFBCCE3A86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23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710F-1050-419B-9B86-039B4762F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D68E9A-209D-4976-B028-B102C639E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2579-8CC1-4B6B-9189-452367B7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5358-4D8F-4212-BE92-F3E5947F0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1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0B54-A79E-46F3-9535-E7579DB0D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5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7FF9-1E03-4480-B671-C4FE3AEE2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7D6D-A5B7-498E-BECD-68D15C29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7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8950-D218-4A67-8700-BFFF2781D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0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1647D9-FA7C-46A4-8841-2B45382B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6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75C2-BC4B-4DCF-85AB-1A1F5F3E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32F775-EBCC-4E6C-BEEB-A9747C73F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1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45ED-3094-4388-A647-C03F3B2DA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50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6D0E-AAF7-45DF-8047-92BDDF09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0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7D6D-A5B7-498E-BECD-68D15C29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451F-7F5F-4C36-B729-CD60D72E7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98C5-D576-48BB-8BC9-6E8EAE6CB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78CC-0380-4F6C-9F94-59A998B8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451F-7F5F-4C36-B729-CD60D72E7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4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7E3D-0310-403D-8A26-B0818FFE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8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EC3-8452-497B-B3D5-849A4910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2A72-0C71-4584-9D9F-A4A09FD0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9847-F960-4247-B7E4-012A17E58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B159-3360-432F-A3A2-F4CA8CD2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6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D4ED-3924-4AFE-AA61-CDF3DEBA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6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88E6-1777-4E90-BFFA-2257AEF99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98C5-D576-48BB-8BC9-6E8EAE6CB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78CC-0380-4F6C-9F94-59A998B8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8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7E3D-0310-403D-8A26-B0818FFE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EC3-8452-497B-B3D5-849A4910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2A72-0C71-4584-9D9F-A4A09FD0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9847-F960-4247-B7E4-012A17E58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4099" name="CorrectBarGroup"/>
          <p:cNvGrpSpPr>
            <a:grpSpLocks/>
          </p:cNvGrpSpPr>
          <p:nvPr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0" name="PercentLabelGroup"/>
          <p:cNvGrpSpPr>
            <a:grpSpLocks/>
          </p:cNvGrpSpPr>
          <p:nvPr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101" name="IncorrectBarGroup"/>
          <p:cNvGrpSpPr>
            <a:grpSpLocks/>
          </p:cNvGrpSpPr>
          <p:nvPr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2" name="XLabelGroup"/>
          <p:cNvGrpSpPr>
            <a:grpSpLocks/>
          </p:cNvGrpSpPr>
          <p:nvPr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103" name="AxisLineGroup"/>
          <p:cNvGrpSpPr>
            <a:grpSpLocks/>
          </p:cNvGrpSpPr>
          <p:nvPr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4" name="YLabelGroup"/>
          <p:cNvGrpSpPr>
            <a:grpSpLocks/>
          </p:cNvGrpSpPr>
          <p:nvPr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6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9DA98C6-989E-4D12-BF06-E668BB142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33" r:id="rId2"/>
    <p:sldLayoutId id="2147484055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56" r:id="rId9"/>
    <p:sldLayoutId id="2147484039" r:id="rId10"/>
    <p:sldLayoutId id="2147484057" r:id="rId11"/>
    <p:sldLayoutId id="21474840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4099" name="CorrectBarGroup"/>
          <p:cNvGrpSpPr>
            <a:grpSpLocks/>
          </p:cNvGrpSpPr>
          <p:nvPr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0" name="PercentLabelGroup"/>
          <p:cNvGrpSpPr>
            <a:grpSpLocks/>
          </p:cNvGrpSpPr>
          <p:nvPr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101" name="IncorrectBarGroup"/>
          <p:cNvGrpSpPr>
            <a:grpSpLocks/>
          </p:cNvGrpSpPr>
          <p:nvPr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02" name="XLabelGroup"/>
          <p:cNvGrpSpPr>
            <a:grpSpLocks/>
          </p:cNvGrpSpPr>
          <p:nvPr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103" name="AxisLineGroup"/>
          <p:cNvGrpSpPr>
            <a:grpSpLocks/>
          </p:cNvGrpSpPr>
          <p:nvPr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4" name="YLabelGroup"/>
          <p:cNvGrpSpPr>
            <a:grpSpLocks/>
          </p:cNvGrpSpPr>
          <p:nvPr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34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35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6R8QfgZ4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593725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5541963"/>
          </a:xfrm>
        </p:spPr>
        <p:txBody>
          <a:bodyPr/>
          <a:lstStyle/>
          <a:p>
            <a:r>
              <a:rPr lang="en-US" dirty="0"/>
              <a:t>Which quote most likely was made by an absolute monarch?</a:t>
            </a:r>
          </a:p>
          <a:p>
            <a:pPr marL="749300" lvl="1" indent="-457200">
              <a:buAutoNum type="alphaLcPeriod"/>
            </a:pPr>
            <a:r>
              <a:rPr lang="en-US" dirty="0"/>
              <a:t>“the government that governs best govern least”</a:t>
            </a:r>
          </a:p>
          <a:p>
            <a:pPr marL="749300" lvl="1" indent="-457200">
              <a:buAutoNum type="alphaLcPeriod"/>
            </a:pPr>
            <a:r>
              <a:rPr lang="en-US" dirty="0"/>
              <a:t>“the government must be based on a sound constitution”</a:t>
            </a:r>
          </a:p>
          <a:p>
            <a:pPr marL="749300" lvl="1" indent="-457200">
              <a:buAutoNum type="alphaLcPeriod"/>
            </a:pPr>
            <a:r>
              <a:rPr lang="en-US" dirty="0"/>
              <a:t>“it is the parliament that must make laws”</a:t>
            </a:r>
          </a:p>
          <a:p>
            <a:pPr marL="749300" lvl="1" indent="-457200">
              <a:buAutoNum type="alphaLcPeriod"/>
            </a:pPr>
            <a:r>
              <a:rPr lang="en-US" dirty="0"/>
              <a:t>“I am the state”</a:t>
            </a:r>
          </a:p>
          <a:p>
            <a:pPr marL="501650" indent="-457200"/>
            <a:r>
              <a:rPr lang="en-US" dirty="0"/>
              <a:t>What are some freedoms you receive in America that aren’t freedoms in every country?</a:t>
            </a:r>
          </a:p>
          <a:p>
            <a:pPr marL="501650" indent="-457200"/>
            <a:r>
              <a:rPr lang="en-US" dirty="0"/>
              <a:t>Why do you believe you receive the freedoms you mentioned above?</a:t>
            </a:r>
          </a:p>
          <a:p>
            <a:pPr marL="501650" indent="-457200"/>
            <a:endParaRPr lang="en-US" dirty="0"/>
          </a:p>
          <a:p>
            <a:pPr marL="749300" lvl="1" indent="-4572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Importance of the individual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 people began to turn away from the church and royalty for guidance, they looked to themselves instead.</a:t>
            </a:r>
          </a:p>
          <a:p>
            <a:pPr eaLnBrk="1" hangingPunct="1"/>
            <a:r>
              <a:rPr lang="en-US" u="sng" dirty="0"/>
              <a:t>Government, they argued, was formed by individuals to promote their welfare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94" t="29676" r="28231" b="29446"/>
          <a:stretch/>
        </p:blipFill>
        <p:spPr>
          <a:xfrm>
            <a:off x="152400" y="0"/>
            <a:ext cx="88392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83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sz="4800" dirty="0"/>
              <a:t>“Man is born free, and everywhere he is in chains” - Rousseau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enlightenment Spreads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Ideas spread with the help of books, magazines, and word of mouth </a:t>
            </a:r>
          </a:p>
          <a:p>
            <a:pPr eaLnBrk="1" hangingPunct="1"/>
            <a:r>
              <a:rPr lang="en-US" dirty="0"/>
              <a:t>Influenced everything from the artistic world to governments</a:t>
            </a:r>
          </a:p>
          <a:p>
            <a:pPr eaLnBrk="1" hangingPunct="1"/>
            <a:r>
              <a:rPr lang="en-US" dirty="0"/>
              <a:t>Paris is going to be the cultural and intellectual capital of the Europe</a:t>
            </a:r>
          </a:p>
          <a:p>
            <a:pPr eaLnBrk="1" hangingPunct="1"/>
            <a:endParaRPr lang="en-US" u="sng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/>
              <a:t>Angered both the French Government and Catholic Church</a:t>
            </a:r>
          </a:p>
          <a:p>
            <a:pPr eaLnBrk="1" hangingPunct="1"/>
            <a:r>
              <a:rPr lang="en-US"/>
              <a:t>They said it undermined church authority, encouraged a spirit of revolt, and fostered “moral corruption, irreligion and an unbelief”.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894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Age of Enlightenment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895256"/>
            <a:ext cx="4876800" cy="59627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dirty="0"/>
              <a:t>Enlightenment</a:t>
            </a:r>
            <a:r>
              <a:rPr lang="en-US" sz="2400" dirty="0"/>
              <a:t>- a new intellectual movement that </a:t>
            </a:r>
            <a:r>
              <a:rPr lang="en-US" sz="2400" u="sng" dirty="0"/>
              <a:t>stressed reason, thought and the power of individuals to solve problems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u="sng" dirty="0"/>
          </a:p>
          <a:p>
            <a:pPr eaLnBrk="1" hangingPunct="1">
              <a:lnSpc>
                <a:spcPct val="80000"/>
              </a:lnSpc>
            </a:pPr>
            <a:r>
              <a:rPr lang="en-US" sz="2400" u="sng" dirty="0"/>
              <a:t>Philosophes—enlightened thinkers that dedicated themselves to exposing social problems and fixing </a:t>
            </a:r>
            <a:r>
              <a:rPr lang="en-US" sz="2400" u="sng" dirty="0" smtClean="0"/>
              <a:t>them</a:t>
            </a:r>
            <a:endParaRPr lang="en-US" sz="2400" u="sng" dirty="0"/>
          </a:p>
          <a:p>
            <a:pPr lvl="1" eaLnBrk="1" hangingPunct="1">
              <a:lnSpc>
                <a:spcPct val="80000"/>
              </a:lnSpc>
            </a:pPr>
            <a:endParaRPr lang="en-US" sz="2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2355" b="5705"/>
          <a:stretch/>
        </p:blipFill>
        <p:spPr bwMode="auto">
          <a:xfrm>
            <a:off x="4495800" y="990600"/>
            <a:ext cx="473008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3300"/>
                </a:solidFill>
                <a:latin typeface="Papyrus" pitchFamily="66" charset="0"/>
              </a:rPr>
              <a:t>Philosophes  Key   Ideas</a:t>
            </a:r>
            <a:endParaRPr lang="en-US" sz="3200" dirty="0">
              <a:solidFill>
                <a:srgbClr val="666633"/>
              </a:solidFill>
              <a:latin typeface="Papyrus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229600" cy="5181600"/>
          </a:xfrm>
        </p:spPr>
        <p:txBody>
          <a:bodyPr/>
          <a:lstStyle/>
          <a:p>
            <a:pPr eaLnBrk="1" hangingPunct="1"/>
            <a:r>
              <a:rPr lang="en-US" sz="2400" i="1" dirty="0"/>
              <a:t>Reason</a:t>
            </a:r>
            <a:r>
              <a:rPr lang="en-US" sz="2400" dirty="0"/>
              <a:t>—informed thinking about social problems</a:t>
            </a:r>
          </a:p>
          <a:p>
            <a:pPr eaLnBrk="1" hangingPunct="1"/>
            <a:r>
              <a:rPr lang="en-US" sz="2400" i="1" dirty="0"/>
              <a:t>Nature and natural laws</a:t>
            </a:r>
            <a:r>
              <a:rPr lang="en-US" sz="2400" dirty="0"/>
              <a:t>— believed natural laws regulate both the universe and human society</a:t>
            </a:r>
          </a:p>
          <a:p>
            <a:pPr eaLnBrk="1" hangingPunct="1"/>
            <a:r>
              <a:rPr lang="en-US" sz="2400" i="1" dirty="0"/>
              <a:t>Happiness</a:t>
            </a:r>
            <a:r>
              <a:rPr lang="en-US" sz="2400" dirty="0"/>
              <a:t>- seek well-being here and now not later</a:t>
            </a:r>
          </a:p>
          <a:p>
            <a:pPr eaLnBrk="1" hangingPunct="1"/>
            <a:r>
              <a:rPr lang="en-US" sz="2400" i="1" dirty="0"/>
              <a:t>Progress</a:t>
            </a:r>
            <a:r>
              <a:rPr lang="en-US" sz="2400" dirty="0"/>
              <a:t>- the discovery of laws of economics and government would improve society and make progress</a:t>
            </a:r>
          </a:p>
          <a:p>
            <a:pPr eaLnBrk="1" hangingPunct="1"/>
            <a:r>
              <a:rPr lang="en-US" sz="2400" i="1" dirty="0"/>
              <a:t>Liberty</a:t>
            </a:r>
            <a:r>
              <a:rPr lang="en-US" sz="2400" dirty="0"/>
              <a:t>- they wanted to remove restrictions on speech, religion, and trade. </a:t>
            </a:r>
          </a:p>
          <a:p>
            <a:pPr eaLnBrk="1" hangingPunct="1"/>
            <a:r>
              <a:rPr lang="en-US" sz="2400" i="1" dirty="0"/>
              <a:t>Toleration</a:t>
            </a:r>
            <a:r>
              <a:rPr lang="en-US" sz="2400" dirty="0"/>
              <a:t>- philosophes advocated full religious toleration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39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John Locke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7162800" cy="5943600"/>
          </a:xfrm>
        </p:spPr>
        <p:txBody>
          <a:bodyPr/>
          <a:lstStyle/>
          <a:p>
            <a:pPr eaLnBrk="1" hangingPunct="1"/>
            <a:r>
              <a:rPr lang="en-US" sz="2000" dirty="0"/>
              <a:t>Locke rejected the ideas that humans are innately </a:t>
            </a:r>
          </a:p>
          <a:p>
            <a:pPr marL="0" indent="0" eaLnBrk="1" hangingPunct="1">
              <a:buNone/>
            </a:pPr>
            <a:r>
              <a:rPr lang="en-US" sz="2000" dirty="0"/>
              <a:t>brutish. </a:t>
            </a:r>
            <a:r>
              <a:rPr lang="en-US" sz="2000" u="sng" dirty="0"/>
              <a:t>People are instead the products of their training,</a:t>
            </a:r>
          </a:p>
          <a:p>
            <a:pPr marL="0" indent="0" eaLnBrk="1" hangingPunct="1">
              <a:buNone/>
            </a:pPr>
            <a:r>
              <a:rPr lang="en-US" sz="2000" u="sng" dirty="0"/>
              <a:t>education and experience</a:t>
            </a:r>
            <a:r>
              <a:rPr lang="en-US" sz="2000" dirty="0"/>
              <a:t>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Humans </a:t>
            </a:r>
            <a:r>
              <a:rPr lang="en-US" sz="2000" dirty="0"/>
              <a:t>had a natural ability to govern their own affairs and to look after the welfare of society</a:t>
            </a:r>
          </a:p>
          <a:p>
            <a:pPr lvl="1" eaLnBrk="1" hangingPunct="1"/>
            <a:r>
              <a:rPr lang="en-US" sz="1800" u="sng" dirty="0"/>
              <a:t>Favored the idea of self-government</a:t>
            </a:r>
          </a:p>
          <a:p>
            <a:pPr eaLnBrk="1" hangingPunct="1"/>
            <a:endParaRPr lang="en-US" sz="2000" u="sng" dirty="0"/>
          </a:p>
          <a:p>
            <a:pPr eaLnBrk="1" hangingPunct="1"/>
            <a:r>
              <a:rPr lang="en-US" sz="2000" u="sng" dirty="0"/>
              <a:t>All people are born with 3 natural rights</a:t>
            </a:r>
          </a:p>
          <a:p>
            <a:pPr marL="749300" lvl="1" indent="-457200" eaLnBrk="1" hangingPunct="1">
              <a:buFont typeface="Trebuchet MS" pitchFamily="34" charset="0"/>
              <a:buAutoNum type="arabicPeriod"/>
            </a:pPr>
            <a:r>
              <a:rPr lang="en-US" sz="1800" u="sng" dirty="0"/>
              <a:t>Life </a:t>
            </a:r>
          </a:p>
          <a:p>
            <a:pPr marL="749300" lvl="1" indent="-457200" eaLnBrk="1" hangingPunct="1">
              <a:buFont typeface="Trebuchet MS" pitchFamily="34" charset="0"/>
              <a:buAutoNum type="arabicPeriod"/>
            </a:pPr>
            <a:r>
              <a:rPr lang="en-US" sz="1800" u="sng" dirty="0"/>
              <a:t>Liberty </a:t>
            </a:r>
          </a:p>
          <a:p>
            <a:pPr marL="749300" lvl="1" indent="-457200" eaLnBrk="1" hangingPunct="1">
              <a:buFont typeface="Trebuchet MS" pitchFamily="34" charset="0"/>
              <a:buAutoNum type="arabicPeriod"/>
            </a:pPr>
            <a:r>
              <a:rPr lang="en-US" sz="1800" u="sng" dirty="0"/>
              <a:t>Property</a:t>
            </a:r>
          </a:p>
          <a:p>
            <a:pPr marL="635000" lvl="1" indent="-342900" eaLnBrk="1" hangingPunct="1"/>
            <a:r>
              <a:rPr lang="en-US" sz="1800" dirty="0"/>
              <a:t>These rights are derived from what Locke called the “law of nature”. </a:t>
            </a:r>
            <a:r>
              <a:rPr lang="en-US" sz="1800" u="sng" dirty="0"/>
              <a:t>Government is a contract in which the rulers promise to safeguard the people’s natural rights. If rulers betray their trust, the governed have the right to replace them.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3962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3628" b="12996"/>
          <a:stretch/>
        </p:blipFill>
        <p:spPr bwMode="auto">
          <a:xfrm>
            <a:off x="152400" y="76200"/>
            <a:ext cx="3466531" cy="245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/>
          </p:cNvSpPr>
          <p:nvPr>
            <p:ph type="title"/>
          </p:nvPr>
        </p:nvSpPr>
        <p:spPr bwMode="auto">
          <a:xfrm>
            <a:off x="228600" y="271818"/>
            <a:ext cx="8001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cap="none" dirty="0">
                <a:ln>
                  <a:noFill/>
                </a:ln>
                <a:solidFill>
                  <a:srgbClr val="990099"/>
                </a:solidFill>
              </a:rPr>
              <a:t>Voltaire (Pen name)</a:t>
            </a:r>
          </a:p>
        </p:txBody>
      </p:sp>
      <p:sp>
        <p:nvSpPr>
          <p:cNvPr id="50180" name="Rectangle 3"/>
          <p:cNvSpPr>
            <a:spLocks noGrp="1"/>
          </p:cNvSpPr>
          <p:nvPr>
            <p:ph idx="1"/>
          </p:nvPr>
        </p:nvSpPr>
        <p:spPr>
          <a:xfrm>
            <a:off x="37531" y="2531661"/>
            <a:ext cx="8001000" cy="41739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/>
              <a:t>Probably the most brilliant and influential of the philosophes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He criticized France’s rigid government and denounced religious intolerance.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Although he made lots of enemies he never stopped fighting for tolerance, reason, freedom of religious belief and freedom of speech</a:t>
            </a:r>
            <a:r>
              <a:rPr lang="en-US" sz="2800" dirty="0"/>
              <a:t> (</a:t>
            </a:r>
            <a:r>
              <a:rPr lang="en-US" sz="2800" dirty="0" err="1"/>
              <a:t>hm</a:t>
            </a:r>
            <a:r>
              <a:rPr lang="en-US" sz="2800" dirty="0"/>
              <a:t>…sound familiar?)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>
                <a:solidFill>
                  <a:srgbClr val="990099"/>
                </a:solidFill>
              </a:rPr>
              <a:t>“ I Do not agree with a word you say but will defend to the death your right to say it”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betterworld.net/peacetopia/encyclopedia/images/rousse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0"/>
          <a:stretch/>
        </p:blipFill>
        <p:spPr bwMode="auto">
          <a:xfrm>
            <a:off x="5232049" y="0"/>
            <a:ext cx="391195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Rousseau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0" y="1463675"/>
            <a:ext cx="8001000" cy="5167313"/>
          </a:xfrm>
        </p:spPr>
        <p:txBody>
          <a:bodyPr/>
          <a:lstStyle/>
          <a:p>
            <a:r>
              <a:rPr lang="en-US" sz="2400" dirty="0"/>
              <a:t>Passionately committed to individual freedom</a:t>
            </a:r>
          </a:p>
          <a:p>
            <a:r>
              <a:rPr lang="en-US" sz="2400" dirty="0"/>
              <a:t>He believed the sovereign power in a state does not lie in a ruler. Instead it resides in the general will of the community as whole. </a:t>
            </a:r>
            <a:r>
              <a:rPr lang="en-US" sz="2400" dirty="0" smtClean="0"/>
              <a:t>– </a:t>
            </a:r>
            <a:r>
              <a:rPr lang="en-US" sz="2400" b="1" u="sng" dirty="0" smtClean="0"/>
              <a:t>DIRECT DEMOCRACY </a:t>
            </a:r>
            <a:endParaRPr lang="en-US" sz="2400" b="1" u="sng" dirty="0"/>
          </a:p>
          <a:p>
            <a:r>
              <a:rPr lang="en-US" u="sng" dirty="0"/>
              <a:t>Rulers are seen as servants to the community. If they fail to carry out the people’s will, they should be removed.</a:t>
            </a:r>
          </a:p>
          <a:p>
            <a:r>
              <a:rPr lang="en-US" u="sng" dirty="0"/>
              <a:t>The </a:t>
            </a:r>
            <a:r>
              <a:rPr lang="en-US" i="1" u="sng" dirty="0"/>
              <a:t>Social Contract </a:t>
            </a:r>
            <a:r>
              <a:rPr lang="en-US" u="sng" dirty="0"/>
              <a:t>is a book written by Rousseau, </a:t>
            </a:r>
            <a:r>
              <a:rPr lang="en-US" dirty="0"/>
              <a:t>is one of the most influential books on political theory in European history. </a:t>
            </a:r>
            <a:r>
              <a:rPr lang="en-US" u="sng" dirty="0"/>
              <a:t>It stated that people CHOSE to give up some of their freedom in order for the common good of society.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Legacy of the Enlightenment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077200" cy="4846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It examined such principles as</a:t>
            </a:r>
          </a:p>
          <a:p>
            <a:pPr lvl="1" eaLnBrk="1" hangingPunct="1">
              <a:defRPr/>
            </a:pPr>
            <a:r>
              <a:rPr lang="en-US" dirty="0"/>
              <a:t>Divine right of monarchs</a:t>
            </a:r>
          </a:p>
          <a:p>
            <a:pPr lvl="1" eaLnBrk="1" hangingPunct="1">
              <a:defRPr/>
            </a:pPr>
            <a:r>
              <a:rPr lang="en-US" dirty="0"/>
              <a:t>The union of church and state</a:t>
            </a:r>
          </a:p>
          <a:p>
            <a:pPr lvl="1" eaLnBrk="1" hangingPunct="1">
              <a:defRPr/>
            </a:pPr>
            <a:r>
              <a:rPr lang="en-US" dirty="0"/>
              <a:t>The existence of unequal social classes</a:t>
            </a:r>
          </a:p>
          <a:p>
            <a:pPr eaLnBrk="1" hangingPunct="1">
              <a:defRPr/>
            </a:pPr>
            <a:r>
              <a:rPr lang="en-US" u="sng" dirty="0"/>
              <a:t>Produced three long-term effects that helped shape western ideas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Belief in progress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A more secular outlook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r>
              <a:rPr lang="en-US" u="sng" dirty="0"/>
              <a:t>Importance of the individual</a:t>
            </a:r>
          </a:p>
          <a:p>
            <a:pPr marL="749300" lvl="1" indent="-457200" eaLnBrk="1" hangingPunct="1">
              <a:buFont typeface="+mj-lt"/>
              <a:buAutoNum type="arabicPeriod"/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Belief in Progress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Galileo and Newton opened the doors in science to new discoveries </a:t>
            </a:r>
          </a:p>
          <a:p>
            <a:pPr eaLnBrk="1" hangingPunct="1"/>
            <a:r>
              <a:rPr lang="en-US" dirty="0"/>
              <a:t>Scientists made key new discoveries in chemistry, physics, biology and mechanics</a:t>
            </a:r>
          </a:p>
          <a:p>
            <a:pPr eaLnBrk="1" hangingPunct="1"/>
            <a:r>
              <a:rPr lang="en-US" u="sng" dirty="0"/>
              <a:t>Success in the Scientific Revolution gave people confidence that human reason can solve social problems</a:t>
            </a:r>
          </a:p>
          <a:p>
            <a:pPr eaLnBrk="1" hangingPunct="1"/>
            <a:r>
              <a:rPr lang="en-US" dirty="0"/>
              <a:t>Philosophes and reformers urged an end to the practice of slavery and argued for greater social equality, as well as a more democratic style of government.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More secular outlook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Remember secular means “worldly” or “non-religious”</a:t>
            </a:r>
          </a:p>
          <a:p>
            <a:pPr eaLnBrk="1" hangingPunct="1"/>
            <a:r>
              <a:rPr lang="en-US" u="sng" dirty="0"/>
              <a:t>People began to question openly their religious beliefs and the teachings of the church </a:t>
            </a:r>
          </a:p>
          <a:p>
            <a:pPr eaLnBrk="1" hangingPunct="1"/>
            <a:r>
              <a:rPr lang="en-US" dirty="0"/>
              <a:t>Newton is going to discover that some “mysteries of God” could be explained mathematically and Voltaire is going to attack the practice of organized Christianity</a:t>
            </a:r>
          </a:p>
          <a:p>
            <a:pPr lvl="1" eaLnBrk="1" hangingPunct="1"/>
            <a:r>
              <a:rPr lang="en-US" dirty="0"/>
              <a:t>They wanted to promote tolerance of all religions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794</Words>
  <Application>Microsoft Office PowerPoint</Application>
  <PresentationFormat>On-screen Show (4:3)</PresentationFormat>
  <Paragraphs>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Papyrus</vt:lpstr>
      <vt:lpstr>Trebuchet MS</vt:lpstr>
      <vt:lpstr>Wingdings</vt:lpstr>
      <vt:lpstr>Wingdings 2</vt:lpstr>
      <vt:lpstr>iRespondGraphMaster</vt:lpstr>
      <vt:lpstr>Opulent</vt:lpstr>
      <vt:lpstr>iRespondQuestionMaster</vt:lpstr>
      <vt:lpstr>Warm-up</vt:lpstr>
      <vt:lpstr>Age of Enlightenment</vt:lpstr>
      <vt:lpstr>Philosophes  Key   Ideas</vt:lpstr>
      <vt:lpstr>John Locke</vt:lpstr>
      <vt:lpstr>Voltaire (Pen name)</vt:lpstr>
      <vt:lpstr>Rousseau</vt:lpstr>
      <vt:lpstr>Legacy of the Enlightenment</vt:lpstr>
      <vt:lpstr>Belief in Progress</vt:lpstr>
      <vt:lpstr>More secular outlook</vt:lpstr>
      <vt:lpstr>Importance of the individual</vt:lpstr>
      <vt:lpstr>PowerPoint Presentation</vt:lpstr>
      <vt:lpstr>PowerPoint Presentation</vt:lpstr>
      <vt:lpstr>The enlightenment Spreads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Enlightenment</dc:title>
  <dc:creator>Cobb County School District</dc:creator>
  <cp:lastModifiedBy>Natasha Beemon</cp:lastModifiedBy>
  <cp:revision>162</cp:revision>
  <cp:lastPrinted>2018-10-19T00:49:02Z</cp:lastPrinted>
  <dcterms:created xsi:type="dcterms:W3CDTF">2007-10-27T16:39:15Z</dcterms:created>
  <dcterms:modified xsi:type="dcterms:W3CDTF">2018-10-19T17:17:19Z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