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4"/>
  </p:handoutMasterIdLst>
  <p:sldIdLst>
    <p:sldId id="256" r:id="rId2"/>
    <p:sldId id="263" r:id="rId3"/>
    <p:sldId id="257" r:id="rId4"/>
    <p:sldId id="258" r:id="rId5"/>
    <p:sldId id="259" r:id="rId6"/>
    <p:sldId id="273" r:id="rId7"/>
    <p:sldId id="260" r:id="rId8"/>
    <p:sldId id="261" r:id="rId9"/>
    <p:sldId id="262" r:id="rId10"/>
    <p:sldId id="266" r:id="rId11"/>
    <p:sldId id="264" r:id="rId12"/>
    <p:sldId id="265" r:id="rId13"/>
    <p:sldId id="267" r:id="rId14"/>
    <p:sldId id="274" r:id="rId15"/>
    <p:sldId id="268" r:id="rId16"/>
    <p:sldId id="269" r:id="rId17"/>
    <p:sldId id="277" r:id="rId18"/>
    <p:sldId id="270" r:id="rId19"/>
    <p:sldId id="275" r:id="rId20"/>
    <p:sldId id="272" r:id="rId21"/>
    <p:sldId id="276" r:id="rId22"/>
    <p:sldId id="278" r:id="rId23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3A6C5C-15A6-42F1-AE5D-F056DFAF11F4}" type="doc">
      <dgm:prSet loTypeId="urn:microsoft.com/office/officeart/2005/8/layout/pyramid1" loCatId="pyramid" qsTypeId="urn:microsoft.com/office/officeart/2005/8/quickstyle/simple1" qsCatId="simple" csTypeId="urn:microsoft.com/office/officeart/2005/8/colors/colorful3" csCatId="colorful" phldr="1"/>
      <dgm:spPr/>
    </dgm:pt>
    <dgm:pt modelId="{8C7A99D7-2BAD-4193-8F17-EF2B0A971ED0}">
      <dgm:prSet phldrT="[Text]"/>
      <dgm:spPr/>
      <dgm:t>
        <a:bodyPr/>
        <a:lstStyle/>
        <a:p>
          <a:r>
            <a:rPr lang="en-US" dirty="0"/>
            <a:t>New Aristocracy (Robber Barons or COI?)</a:t>
          </a:r>
        </a:p>
      </dgm:t>
    </dgm:pt>
    <dgm:pt modelId="{32598288-ED4B-49D3-8D53-140C39AB29ED}" type="parTrans" cxnId="{7EA47C78-A887-404A-AECF-4A8938793A55}">
      <dgm:prSet/>
      <dgm:spPr/>
      <dgm:t>
        <a:bodyPr/>
        <a:lstStyle/>
        <a:p>
          <a:endParaRPr lang="en-US"/>
        </a:p>
      </dgm:t>
    </dgm:pt>
    <dgm:pt modelId="{D59D3D3C-982D-4237-A4D4-12C844FA9066}" type="sibTrans" cxnId="{7EA47C78-A887-404A-AECF-4A8938793A55}">
      <dgm:prSet/>
      <dgm:spPr/>
      <dgm:t>
        <a:bodyPr/>
        <a:lstStyle/>
        <a:p>
          <a:endParaRPr lang="en-US"/>
        </a:p>
      </dgm:t>
    </dgm:pt>
    <dgm:pt modelId="{DCC6BEED-98A8-4927-9651-2B44BE71149E}">
      <dgm:prSet phldrT="[Text]"/>
      <dgm:spPr/>
      <dgm:t>
        <a:bodyPr/>
        <a:lstStyle/>
        <a:p>
          <a:r>
            <a:rPr lang="en-US" dirty="0"/>
            <a:t>Middle Class: managers, bankers, factory owners</a:t>
          </a:r>
        </a:p>
      </dgm:t>
    </dgm:pt>
    <dgm:pt modelId="{F2F4B167-422B-4DD2-B81A-78330AFE16FC}" type="parTrans" cxnId="{59E6540E-0C25-4C5A-9C4C-951D2BB159A4}">
      <dgm:prSet/>
      <dgm:spPr/>
      <dgm:t>
        <a:bodyPr/>
        <a:lstStyle/>
        <a:p>
          <a:endParaRPr lang="en-US"/>
        </a:p>
      </dgm:t>
    </dgm:pt>
    <dgm:pt modelId="{D54D3969-6D24-4F1B-88D8-8B2679740E2D}" type="sibTrans" cxnId="{59E6540E-0C25-4C5A-9C4C-951D2BB159A4}">
      <dgm:prSet/>
      <dgm:spPr/>
      <dgm:t>
        <a:bodyPr/>
        <a:lstStyle/>
        <a:p>
          <a:endParaRPr lang="en-US"/>
        </a:p>
      </dgm:t>
    </dgm:pt>
    <dgm:pt modelId="{0EB13250-9FAD-421B-AAF5-B01CCA45A1BA}">
      <dgm:prSet phldrT="[Text]"/>
      <dgm:spPr/>
      <dgm:t>
        <a:bodyPr/>
        <a:lstStyle/>
        <a:p>
          <a:r>
            <a:rPr lang="en-US" dirty="0"/>
            <a:t>Working Class: unskilled, poorly paid (proletariat) </a:t>
          </a:r>
        </a:p>
      </dgm:t>
    </dgm:pt>
    <dgm:pt modelId="{DE40BD8D-E7F5-44A2-A6A9-80297ED5016A}" type="parTrans" cxnId="{EB38F566-3D2E-4621-8104-E828EDAF81A2}">
      <dgm:prSet/>
      <dgm:spPr/>
      <dgm:t>
        <a:bodyPr/>
        <a:lstStyle/>
        <a:p>
          <a:endParaRPr lang="en-US"/>
        </a:p>
      </dgm:t>
    </dgm:pt>
    <dgm:pt modelId="{CC1F7FBF-FB2F-4C0E-B38D-B219FD8F9AFD}" type="sibTrans" cxnId="{EB38F566-3D2E-4621-8104-E828EDAF81A2}">
      <dgm:prSet/>
      <dgm:spPr/>
      <dgm:t>
        <a:bodyPr/>
        <a:lstStyle/>
        <a:p>
          <a:endParaRPr lang="en-US"/>
        </a:p>
      </dgm:t>
    </dgm:pt>
    <dgm:pt modelId="{C58DD9AE-0BBF-41FC-8BA6-094F5EDF6D70}" type="pres">
      <dgm:prSet presAssocID="{483A6C5C-15A6-42F1-AE5D-F056DFAF11F4}" presName="Name0" presStyleCnt="0">
        <dgm:presLayoutVars>
          <dgm:dir/>
          <dgm:animLvl val="lvl"/>
          <dgm:resizeHandles val="exact"/>
        </dgm:presLayoutVars>
      </dgm:prSet>
      <dgm:spPr/>
    </dgm:pt>
    <dgm:pt modelId="{61852C56-6077-4947-9AF8-909AC2877FFC}" type="pres">
      <dgm:prSet presAssocID="{8C7A99D7-2BAD-4193-8F17-EF2B0A971ED0}" presName="Name8" presStyleCnt="0"/>
      <dgm:spPr/>
    </dgm:pt>
    <dgm:pt modelId="{932112D3-8EE9-4A26-997D-3772A9767D10}" type="pres">
      <dgm:prSet presAssocID="{8C7A99D7-2BAD-4193-8F17-EF2B0A971ED0}" presName="level" presStyleLbl="node1" presStyleIdx="0" presStyleCnt="3">
        <dgm:presLayoutVars>
          <dgm:chMax val="1"/>
          <dgm:bulletEnabled val="1"/>
        </dgm:presLayoutVars>
      </dgm:prSet>
      <dgm:spPr/>
    </dgm:pt>
    <dgm:pt modelId="{7BD69FF2-C14F-4BAA-8D98-0411BDD77825}" type="pres">
      <dgm:prSet presAssocID="{8C7A99D7-2BAD-4193-8F17-EF2B0A971ED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70BE299-8690-45D8-BE59-5B2DB2E8389A}" type="pres">
      <dgm:prSet presAssocID="{DCC6BEED-98A8-4927-9651-2B44BE71149E}" presName="Name8" presStyleCnt="0"/>
      <dgm:spPr/>
    </dgm:pt>
    <dgm:pt modelId="{DE1FF463-04A8-4500-9D68-F9097173DD50}" type="pres">
      <dgm:prSet presAssocID="{DCC6BEED-98A8-4927-9651-2B44BE71149E}" presName="level" presStyleLbl="node1" presStyleIdx="1" presStyleCnt="3">
        <dgm:presLayoutVars>
          <dgm:chMax val="1"/>
          <dgm:bulletEnabled val="1"/>
        </dgm:presLayoutVars>
      </dgm:prSet>
      <dgm:spPr/>
    </dgm:pt>
    <dgm:pt modelId="{CBF4BE15-5D1F-410D-ADE2-248B66EC0750}" type="pres">
      <dgm:prSet presAssocID="{DCC6BEED-98A8-4927-9651-2B44BE71149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23D46C3-B95F-49CC-B337-F667A31726E8}" type="pres">
      <dgm:prSet presAssocID="{0EB13250-9FAD-421B-AAF5-B01CCA45A1BA}" presName="Name8" presStyleCnt="0"/>
      <dgm:spPr/>
    </dgm:pt>
    <dgm:pt modelId="{FB3D207B-3AAC-428C-AA6C-3647F8D4C5EF}" type="pres">
      <dgm:prSet presAssocID="{0EB13250-9FAD-421B-AAF5-B01CCA45A1BA}" presName="level" presStyleLbl="node1" presStyleIdx="2" presStyleCnt="3">
        <dgm:presLayoutVars>
          <dgm:chMax val="1"/>
          <dgm:bulletEnabled val="1"/>
        </dgm:presLayoutVars>
      </dgm:prSet>
      <dgm:spPr/>
    </dgm:pt>
    <dgm:pt modelId="{9E29E325-C996-4B54-B936-24424576B464}" type="pres">
      <dgm:prSet presAssocID="{0EB13250-9FAD-421B-AAF5-B01CCA45A1B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7CF2309-072D-4029-9343-D61CF4ADBC9E}" type="presOf" srcId="{0EB13250-9FAD-421B-AAF5-B01CCA45A1BA}" destId="{9E29E325-C996-4B54-B936-24424576B464}" srcOrd="1" destOrd="0" presId="urn:microsoft.com/office/officeart/2005/8/layout/pyramid1"/>
    <dgm:cxn modelId="{59E6540E-0C25-4C5A-9C4C-951D2BB159A4}" srcId="{483A6C5C-15A6-42F1-AE5D-F056DFAF11F4}" destId="{DCC6BEED-98A8-4927-9651-2B44BE71149E}" srcOrd="1" destOrd="0" parTransId="{F2F4B167-422B-4DD2-B81A-78330AFE16FC}" sibTransId="{D54D3969-6D24-4F1B-88D8-8B2679740E2D}"/>
    <dgm:cxn modelId="{A8CA8362-8E39-47E9-8296-0CBFF0AC83B7}" type="presOf" srcId="{8C7A99D7-2BAD-4193-8F17-EF2B0A971ED0}" destId="{7BD69FF2-C14F-4BAA-8D98-0411BDD77825}" srcOrd="1" destOrd="0" presId="urn:microsoft.com/office/officeart/2005/8/layout/pyramid1"/>
    <dgm:cxn modelId="{EB38F566-3D2E-4621-8104-E828EDAF81A2}" srcId="{483A6C5C-15A6-42F1-AE5D-F056DFAF11F4}" destId="{0EB13250-9FAD-421B-AAF5-B01CCA45A1BA}" srcOrd="2" destOrd="0" parTransId="{DE40BD8D-E7F5-44A2-A6A9-80297ED5016A}" sibTransId="{CC1F7FBF-FB2F-4C0E-B38D-B219FD8F9AFD}"/>
    <dgm:cxn modelId="{6617C36D-213D-4D36-8CD9-6D2420C690E8}" type="presOf" srcId="{DCC6BEED-98A8-4927-9651-2B44BE71149E}" destId="{DE1FF463-04A8-4500-9D68-F9097173DD50}" srcOrd="0" destOrd="0" presId="urn:microsoft.com/office/officeart/2005/8/layout/pyramid1"/>
    <dgm:cxn modelId="{45B57E71-EB20-4A2F-B4DA-42207D274775}" type="presOf" srcId="{0EB13250-9FAD-421B-AAF5-B01CCA45A1BA}" destId="{FB3D207B-3AAC-428C-AA6C-3647F8D4C5EF}" srcOrd="0" destOrd="0" presId="urn:microsoft.com/office/officeart/2005/8/layout/pyramid1"/>
    <dgm:cxn modelId="{7EA47C78-A887-404A-AECF-4A8938793A55}" srcId="{483A6C5C-15A6-42F1-AE5D-F056DFAF11F4}" destId="{8C7A99D7-2BAD-4193-8F17-EF2B0A971ED0}" srcOrd="0" destOrd="0" parTransId="{32598288-ED4B-49D3-8D53-140C39AB29ED}" sibTransId="{D59D3D3C-982D-4237-A4D4-12C844FA9066}"/>
    <dgm:cxn modelId="{36FA9AB2-BE53-44BA-9B10-C5A4B359894D}" type="presOf" srcId="{8C7A99D7-2BAD-4193-8F17-EF2B0A971ED0}" destId="{932112D3-8EE9-4A26-997D-3772A9767D10}" srcOrd="0" destOrd="0" presId="urn:microsoft.com/office/officeart/2005/8/layout/pyramid1"/>
    <dgm:cxn modelId="{FE9C80B7-39F2-441C-9373-8754B362A1AF}" type="presOf" srcId="{DCC6BEED-98A8-4927-9651-2B44BE71149E}" destId="{CBF4BE15-5D1F-410D-ADE2-248B66EC0750}" srcOrd="1" destOrd="0" presId="urn:microsoft.com/office/officeart/2005/8/layout/pyramid1"/>
    <dgm:cxn modelId="{E72618CF-E3DF-4B57-B308-83C7E6101848}" type="presOf" srcId="{483A6C5C-15A6-42F1-AE5D-F056DFAF11F4}" destId="{C58DD9AE-0BBF-41FC-8BA6-094F5EDF6D70}" srcOrd="0" destOrd="0" presId="urn:microsoft.com/office/officeart/2005/8/layout/pyramid1"/>
    <dgm:cxn modelId="{6AFEE197-6928-4054-96E9-5DB977F0F1A9}" type="presParOf" srcId="{C58DD9AE-0BBF-41FC-8BA6-094F5EDF6D70}" destId="{61852C56-6077-4947-9AF8-909AC2877FFC}" srcOrd="0" destOrd="0" presId="urn:microsoft.com/office/officeart/2005/8/layout/pyramid1"/>
    <dgm:cxn modelId="{37A784D8-9894-4F74-94DB-E2C0D55EFCD2}" type="presParOf" srcId="{61852C56-6077-4947-9AF8-909AC2877FFC}" destId="{932112D3-8EE9-4A26-997D-3772A9767D10}" srcOrd="0" destOrd="0" presId="urn:microsoft.com/office/officeart/2005/8/layout/pyramid1"/>
    <dgm:cxn modelId="{F929E6E2-6A3B-4127-9F63-240B491ABE25}" type="presParOf" srcId="{61852C56-6077-4947-9AF8-909AC2877FFC}" destId="{7BD69FF2-C14F-4BAA-8D98-0411BDD77825}" srcOrd="1" destOrd="0" presId="urn:microsoft.com/office/officeart/2005/8/layout/pyramid1"/>
    <dgm:cxn modelId="{BAA2CEE6-E0A0-4889-9183-A9723E0674AC}" type="presParOf" srcId="{C58DD9AE-0BBF-41FC-8BA6-094F5EDF6D70}" destId="{070BE299-8690-45D8-BE59-5B2DB2E8389A}" srcOrd="1" destOrd="0" presId="urn:microsoft.com/office/officeart/2005/8/layout/pyramid1"/>
    <dgm:cxn modelId="{98298A40-B6BE-467E-AC68-D4C774DB4FBC}" type="presParOf" srcId="{070BE299-8690-45D8-BE59-5B2DB2E8389A}" destId="{DE1FF463-04A8-4500-9D68-F9097173DD50}" srcOrd="0" destOrd="0" presId="urn:microsoft.com/office/officeart/2005/8/layout/pyramid1"/>
    <dgm:cxn modelId="{CA9F220D-EA41-4C67-AF5C-8BC970397B0B}" type="presParOf" srcId="{070BE299-8690-45D8-BE59-5B2DB2E8389A}" destId="{CBF4BE15-5D1F-410D-ADE2-248B66EC0750}" srcOrd="1" destOrd="0" presId="urn:microsoft.com/office/officeart/2005/8/layout/pyramid1"/>
    <dgm:cxn modelId="{433DEAA0-724E-41ED-932E-7DD6FB69B93B}" type="presParOf" srcId="{C58DD9AE-0BBF-41FC-8BA6-094F5EDF6D70}" destId="{723D46C3-B95F-49CC-B337-F667A31726E8}" srcOrd="2" destOrd="0" presId="urn:microsoft.com/office/officeart/2005/8/layout/pyramid1"/>
    <dgm:cxn modelId="{68975843-4979-461C-8BFB-D7603CE9AD2E}" type="presParOf" srcId="{723D46C3-B95F-49CC-B337-F667A31726E8}" destId="{FB3D207B-3AAC-428C-AA6C-3647F8D4C5EF}" srcOrd="0" destOrd="0" presId="urn:microsoft.com/office/officeart/2005/8/layout/pyramid1"/>
    <dgm:cxn modelId="{191545A2-6B4C-4EF0-A2EB-2DED2A4F67B0}" type="presParOf" srcId="{723D46C3-B95F-49CC-B337-F667A31726E8}" destId="{9E29E325-C996-4B54-B936-24424576B46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112D3-8EE9-4A26-997D-3772A9767D10}">
      <dsp:nvSpPr>
        <dsp:cNvPr id="0" name=""/>
        <dsp:cNvSpPr/>
      </dsp:nvSpPr>
      <dsp:spPr>
        <a:xfrm>
          <a:off x="1730586" y="0"/>
          <a:ext cx="1730586" cy="1285632"/>
        </a:xfrm>
        <a:prstGeom prst="trapezoid">
          <a:avLst>
            <a:gd name="adj" fmla="val 6730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New Aristocracy (Robber Barons or COI?)</a:t>
          </a:r>
        </a:p>
      </dsp:txBody>
      <dsp:txXfrm>
        <a:off x="1730586" y="0"/>
        <a:ext cx="1730586" cy="1285632"/>
      </dsp:txXfrm>
    </dsp:sp>
    <dsp:sp modelId="{DE1FF463-04A8-4500-9D68-F9097173DD50}">
      <dsp:nvSpPr>
        <dsp:cNvPr id="0" name=""/>
        <dsp:cNvSpPr/>
      </dsp:nvSpPr>
      <dsp:spPr>
        <a:xfrm>
          <a:off x="865293" y="1285632"/>
          <a:ext cx="3461173" cy="1285632"/>
        </a:xfrm>
        <a:prstGeom prst="trapezoid">
          <a:avLst>
            <a:gd name="adj" fmla="val 67305"/>
          </a:avLst>
        </a:prstGeom>
        <a:solidFill>
          <a:schemeClr val="accent3">
            <a:hueOff val="4581191"/>
            <a:satOff val="-10084"/>
            <a:lumOff val="131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Middle Class: managers, bankers, factory owners</a:t>
          </a:r>
        </a:p>
      </dsp:txBody>
      <dsp:txXfrm>
        <a:off x="1470998" y="1285632"/>
        <a:ext cx="2249762" cy="1285632"/>
      </dsp:txXfrm>
    </dsp:sp>
    <dsp:sp modelId="{FB3D207B-3AAC-428C-AA6C-3647F8D4C5EF}">
      <dsp:nvSpPr>
        <dsp:cNvPr id="0" name=""/>
        <dsp:cNvSpPr/>
      </dsp:nvSpPr>
      <dsp:spPr>
        <a:xfrm>
          <a:off x="0" y="2571264"/>
          <a:ext cx="5191760" cy="1285632"/>
        </a:xfrm>
        <a:prstGeom prst="trapezoid">
          <a:avLst>
            <a:gd name="adj" fmla="val 67305"/>
          </a:avLst>
        </a:prstGeom>
        <a:solidFill>
          <a:schemeClr val="accent3">
            <a:hueOff val="9162382"/>
            <a:satOff val="-20169"/>
            <a:lumOff val="262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Working Class: unskilled, poorly paid (proletariat) </a:t>
          </a:r>
        </a:p>
      </dsp:txBody>
      <dsp:txXfrm>
        <a:off x="908557" y="2571264"/>
        <a:ext cx="3374644" cy="1285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75AB3-2232-4EA0-AA21-CD5EB9847F80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6318A-40DA-448F-8E4E-A99158EAF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09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BE35QKyh2t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Industrial Revolution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 World History</a:t>
            </a:r>
          </a:p>
          <a:p>
            <a:r>
              <a:rPr lang="en-US" dirty="0"/>
              <a:t>Beemon </a:t>
            </a:r>
          </a:p>
        </p:txBody>
      </p:sp>
    </p:spTree>
    <p:extLst>
      <p:ext uri="{BB962C8B-B14F-4D97-AF65-F5344CB8AC3E}">
        <p14:creationId xmlns:p14="http://schemas.microsoft.com/office/powerpoint/2010/main" val="2567715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Agricultural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Crop rotation</a:t>
            </a:r>
          </a:p>
          <a:p>
            <a:r>
              <a:rPr lang="en-US" dirty="0"/>
              <a:t>Seed drill</a:t>
            </a:r>
          </a:p>
          <a:p>
            <a:r>
              <a:rPr lang="en-US" dirty="0"/>
              <a:t>Cotton gin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4724400" y="2038256"/>
            <a:ext cx="3108960" cy="474862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Population</a:t>
            </a:r>
          </a:p>
        </p:txBody>
      </p:sp>
    </p:spTree>
    <p:extLst>
      <p:ext uri="{BB962C8B-B14F-4D97-AF65-F5344CB8AC3E}">
        <p14:creationId xmlns:p14="http://schemas.microsoft.com/office/powerpoint/2010/main" val="1749064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Way of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4560" y="2943393"/>
            <a:ext cx="1564640" cy="36707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ym typeface="Wingdings"/>
              </a:rPr>
              <a:t>Factory </a:t>
            </a:r>
          </a:p>
          <a:p>
            <a:pPr marL="0" indent="0" algn="ctr">
              <a:buNone/>
            </a:pPr>
            <a:r>
              <a:rPr lang="en-US" sz="2800" b="1" dirty="0">
                <a:sym typeface="Wingdings"/>
              </a:rPr>
              <a:t>System</a:t>
            </a:r>
          </a:p>
          <a:p>
            <a:pPr marL="0" indent="0" algn="ctr">
              <a:buNone/>
            </a:pPr>
            <a:r>
              <a:rPr lang="en-US" b="1" dirty="0">
                <a:sym typeface="Wingdings"/>
              </a:rPr>
              <a:t>(originally the domestic system) </a:t>
            </a:r>
            <a:endParaRPr lang="en-US" b="1" dirty="0"/>
          </a:p>
        </p:txBody>
      </p:sp>
      <p:pic>
        <p:nvPicPr>
          <p:cNvPr id="3074" name="Picture 2" descr="http://72abfb7c1a8a71411901-4a3d306595cd09781b35fe13ebdb4f63.r27.cf2.rackcdn.com/94D0E7DC-ED78-4F52-AD3A-C0ECD51098E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2" y="2153920"/>
            <a:ext cx="5946987" cy="44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6329680" y="3352800"/>
            <a:ext cx="944880" cy="4978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03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017" y="2595562"/>
            <a:ext cx="3805238" cy="3670767"/>
          </a:xfrm>
        </p:spPr>
        <p:txBody>
          <a:bodyPr/>
          <a:lstStyle/>
          <a:p>
            <a:r>
              <a:rPr lang="en-US" dirty="0"/>
              <a:t>Steam – James Watt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Steam locomotive, steam ship</a:t>
            </a:r>
          </a:p>
        </p:txBody>
      </p:sp>
      <p:pic>
        <p:nvPicPr>
          <p:cNvPr id="4098" name="Picture 2" descr="http://physics.weber.edu/carroll/honors_images/newcdi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255" y="2467292"/>
            <a:ext cx="3629025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>
            <a:off x="2072640" y="3190240"/>
            <a:ext cx="731520" cy="2082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80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Power of Electricity &amp; Transportation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520" y="2595562"/>
            <a:ext cx="8247380" cy="3670767"/>
          </a:xfrm>
        </p:spPr>
        <p:txBody>
          <a:bodyPr/>
          <a:lstStyle/>
          <a:p>
            <a:r>
              <a:rPr lang="en-US" dirty="0"/>
              <a:t>Volta - 1774</a:t>
            </a:r>
          </a:p>
          <a:p>
            <a:r>
              <a:rPr lang="en-US" dirty="0"/>
              <a:t>Morse - 1825</a:t>
            </a:r>
          </a:p>
          <a:p>
            <a:r>
              <a:rPr lang="en-US" dirty="0"/>
              <a:t>Edison - 1879</a:t>
            </a:r>
          </a:p>
          <a:p>
            <a:r>
              <a:rPr lang="en-US" dirty="0"/>
              <a:t>Duryea Brothers - 1895</a:t>
            </a:r>
          </a:p>
          <a:p>
            <a:endParaRPr lang="en-US" dirty="0"/>
          </a:p>
        </p:txBody>
      </p:sp>
      <p:pic>
        <p:nvPicPr>
          <p:cNvPr id="5122" name="Picture 2" descr="https://blunkdrogging.files.wordpress.com/2010/11/durye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328" y="2595562"/>
            <a:ext cx="4430573" cy="346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363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" y="2595562"/>
            <a:ext cx="8227060" cy="367076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What changes are you seeing from the Industrial Revolution in the following areas?</a:t>
            </a:r>
          </a:p>
          <a:p>
            <a:r>
              <a:rPr lang="en-US" dirty="0"/>
              <a:t>SOCIAL</a:t>
            </a:r>
          </a:p>
          <a:p>
            <a:r>
              <a:rPr lang="en-US" dirty="0"/>
              <a:t>POLITICAL</a:t>
            </a:r>
          </a:p>
          <a:p>
            <a:r>
              <a:rPr lang="en-US" dirty="0"/>
              <a:t>HEI</a:t>
            </a:r>
          </a:p>
          <a:p>
            <a:r>
              <a:rPr lang="en-US" dirty="0"/>
              <a:t>INNOVATIONS</a:t>
            </a:r>
          </a:p>
          <a:p>
            <a:r>
              <a:rPr lang="en-US" dirty="0"/>
              <a:t>CULTURE</a:t>
            </a:r>
          </a:p>
          <a:p>
            <a:r>
              <a:rPr lang="en-US" dirty="0"/>
              <a:t>ECONOMIC </a:t>
            </a:r>
          </a:p>
        </p:txBody>
      </p:sp>
    </p:spTree>
    <p:extLst>
      <p:ext uri="{BB962C8B-B14F-4D97-AF65-F5344CB8AC3E}">
        <p14:creationId xmlns:p14="http://schemas.microsoft.com/office/powerpoint/2010/main" val="1029610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Implications of the Industrial Revolution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35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Urbanization and Demography Shifts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4000" y="2448560"/>
            <a:ext cx="4328160" cy="359664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dirty="0"/>
              <a:t>Dawn of the Industrial Revolution (</a:t>
            </a:r>
            <a:r>
              <a:rPr lang="en-US" b="1" dirty="0"/>
              <a:t>mid 1700s</a:t>
            </a:r>
            <a:r>
              <a:rPr lang="en-US" dirty="0"/>
              <a:t>), the world’s population grew by about 57% to </a:t>
            </a:r>
            <a:r>
              <a:rPr lang="en-US" b="1" dirty="0"/>
              <a:t>700 million</a:t>
            </a:r>
            <a:r>
              <a:rPr lang="en-US" dirty="0"/>
              <a:t>. It would reach </a:t>
            </a:r>
            <a:r>
              <a:rPr lang="en-US" b="1" dirty="0"/>
              <a:t>one billion in 1800, 1.6 billion by 1900, and 2 billion by 1927. </a:t>
            </a:r>
          </a:p>
          <a:p>
            <a:r>
              <a:rPr lang="en-US" dirty="0"/>
              <a:t>The birth of the Industrial </a:t>
            </a:r>
            <a:r>
              <a:rPr lang="en-US" dirty="0">
                <a:solidFill>
                  <a:schemeClr val="tx1"/>
                </a:solidFill>
              </a:rPr>
              <a:t>Revolution </a:t>
            </a:r>
            <a:r>
              <a:rPr lang="en-US" b="1" dirty="0">
                <a:solidFill>
                  <a:schemeClr val="tx1"/>
                </a:solidFill>
              </a:rPr>
              <a:t>altered medicine and living standards.</a:t>
            </a:r>
          </a:p>
          <a:p>
            <a:r>
              <a:rPr lang="en-US" dirty="0"/>
              <a:t>Human population growth is tied with increased use of natural and man-made resources, energy, land for growing food and for living, and waste by-products that are disposed of, to decompose, pollute or be recycled. This </a:t>
            </a:r>
            <a:r>
              <a:rPr lang="en-US" b="1" dirty="0"/>
              <a:t>exponential population growth led to the exponential requirements for resources, energy, food, housing and land, as well as the exponential increase in waste by-products.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714240" y="2038256"/>
            <a:ext cx="4297680" cy="469359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/>
              <a:t>Urbanization</a:t>
            </a:r>
            <a:r>
              <a:rPr lang="en-US" sz="1300" dirty="0"/>
              <a:t>: Industrial centers grew rapidly through in the 19</a:t>
            </a:r>
            <a:r>
              <a:rPr lang="en-US" sz="1300" baseline="30000" dirty="0"/>
              <a:t>th</a:t>
            </a:r>
            <a:r>
              <a:rPr lang="en-US" sz="1300" dirty="0"/>
              <a:t> c. Large cities struggled to provide such services as water delivery, sewage disposal, police and fire protection, public education.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/>
              <a:t>Urbanization and Migration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b="1" dirty="0"/>
              <a:t>Industrialization drew migrants from countryside to urban centers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300" dirty="0"/>
              <a:t>a. By 1900, 50% of pop. of industrialized countries lived in towns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300" dirty="0"/>
              <a:t>b. By 1900, &gt;150 cities w/ &gt; 100,000 in Europe &amp; N America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300" dirty="0"/>
              <a:t>c. Urban problems: shoddy houses, fouled air, inadequate water supply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300" dirty="0"/>
              <a:t>d. By late 19 C, gov’ts passed building codes, built sewer systems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b="1" dirty="0"/>
              <a:t>Transcontinental</a:t>
            </a:r>
            <a:r>
              <a:rPr lang="en-US" sz="1300" dirty="0"/>
              <a:t> migration: </a:t>
            </a:r>
            <a:r>
              <a:rPr lang="en-US" sz="1300" b="1" dirty="0"/>
              <a:t>workers sought opportunities abroad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300" dirty="0"/>
              <a:t>a. 1800-1920, 50 million Europeans migrated to N &amp; S America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300" dirty="0"/>
              <a:t>b. Fled: famine in Ireland, anti-Semitism in Russia</a:t>
            </a:r>
          </a:p>
          <a:p>
            <a:endParaRPr lang="en-US" sz="1300" dirty="0"/>
          </a:p>
        </p:txBody>
      </p:sp>
      <p:sp>
        <p:nvSpPr>
          <p:cNvPr id="3" name="Right Arrow 2"/>
          <p:cNvSpPr/>
          <p:nvPr/>
        </p:nvSpPr>
        <p:spPr>
          <a:xfrm rot="20072076">
            <a:off x="2682240" y="5913120"/>
            <a:ext cx="2255520" cy="56896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Urbanization</a:t>
            </a:r>
          </a:p>
        </p:txBody>
      </p:sp>
    </p:spTree>
    <p:extLst>
      <p:ext uri="{BB962C8B-B14F-4D97-AF65-F5344CB8AC3E}">
        <p14:creationId xmlns:p14="http://schemas.microsoft.com/office/powerpoint/2010/main" val="1565427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How the Other Half Lives</a:t>
            </a:r>
          </a:p>
          <a:p>
            <a:r>
              <a:rPr lang="en-US" dirty="0">
                <a:hlinkClick r:id="rId2"/>
              </a:rPr>
              <a:t>https://www.youtube.com/watch?v=BE35QKyh2tU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28" y="870229"/>
            <a:ext cx="7655052" cy="142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41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Social Structure &amp; Ideologies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2245360"/>
            <a:ext cx="4053841" cy="395849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Dramatic changes to the industrial family </a:t>
            </a:r>
          </a:p>
          <a:p>
            <a:pPr lvl="1"/>
            <a:r>
              <a:rPr lang="en-US" dirty="0"/>
              <a:t>Sharp distinction </a:t>
            </a:r>
            <a:r>
              <a:rPr lang="en-US" dirty="0" err="1"/>
              <a:t>btwn</a:t>
            </a:r>
            <a:r>
              <a:rPr lang="en-US" dirty="0"/>
              <a:t> work &amp; family life, worked long hours outside home </a:t>
            </a:r>
          </a:p>
          <a:p>
            <a:pPr lvl="1"/>
            <a:r>
              <a:rPr lang="en-US" dirty="0"/>
              <a:t>Family members led increasingly separate lives </a:t>
            </a:r>
          </a:p>
          <a:p>
            <a:r>
              <a:rPr lang="en-US" dirty="0"/>
              <a:t>Working Class</a:t>
            </a:r>
          </a:p>
          <a:p>
            <a:pPr lvl="1"/>
            <a:r>
              <a:rPr lang="en-US" dirty="0"/>
              <a:t>Working-class culture: bars, sports, gambling, outlets away from work</a:t>
            </a:r>
          </a:p>
          <a:p>
            <a:pPr lvl="1"/>
            <a:r>
              <a:rPr lang="en-US" dirty="0"/>
              <a:t>Many children forced to work in industry to contribute to family support </a:t>
            </a:r>
          </a:p>
          <a:p>
            <a:pPr lvl="2"/>
            <a:r>
              <a:rPr lang="en-US" dirty="0"/>
              <a:t>1840s, British Parliament began to regulate child labor</a:t>
            </a:r>
          </a:p>
          <a:p>
            <a:pPr lvl="2"/>
            <a:r>
              <a:rPr lang="en-US" dirty="0"/>
              <a:t>1881, primary education became mandatory in England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792314"/>
              </p:ext>
            </p:extLst>
          </p:nvPr>
        </p:nvGraphicFramePr>
        <p:xfrm>
          <a:off x="3952240" y="2245360"/>
          <a:ext cx="5191760" cy="3856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3699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Social Structure &amp; Ideologies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1" y="2133600"/>
            <a:ext cx="8771572" cy="464312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1) Karl Marx (1818-1883) and Friedrich Engels (1820-1895), leading 19</a:t>
            </a:r>
            <a:r>
              <a:rPr lang="en-US" baseline="30000" dirty="0"/>
              <a:t>th</a:t>
            </a:r>
            <a:r>
              <a:rPr lang="en-US" dirty="0"/>
              <a:t> century socialists </a:t>
            </a:r>
          </a:p>
          <a:p>
            <a:pPr lvl="1"/>
            <a:r>
              <a:rPr lang="en-US" dirty="0"/>
              <a:t>a. Scorned the utopian socialists as unrealistic, unproductive </a:t>
            </a:r>
          </a:p>
          <a:p>
            <a:pPr lvl="1"/>
            <a:r>
              <a:rPr lang="en-US" dirty="0"/>
              <a:t>b. Critique of industrial capitalism </a:t>
            </a:r>
          </a:p>
          <a:p>
            <a:pPr lvl="1"/>
            <a:r>
              <a:rPr lang="en-US" dirty="0"/>
              <a:t>Unrestrained competition (capitalism &amp; laissez-faire) will lead to ruthless exploitation of working class </a:t>
            </a:r>
          </a:p>
          <a:p>
            <a:r>
              <a:rPr lang="en-US" dirty="0"/>
              <a:t>2) </a:t>
            </a:r>
            <a:r>
              <a:rPr lang="en-US" i="1" dirty="0"/>
              <a:t>The Communist Manifesto</a:t>
            </a:r>
            <a:r>
              <a:rPr lang="en-US" dirty="0"/>
              <a:t>, 1848 </a:t>
            </a:r>
          </a:p>
          <a:p>
            <a:pPr lvl="1"/>
            <a:r>
              <a:rPr lang="en-US" dirty="0"/>
              <a:t>a. Claimed excesses of capitalism would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communist revolution </a:t>
            </a:r>
          </a:p>
          <a:p>
            <a:pPr lvl="1"/>
            <a:r>
              <a:rPr lang="en-US" dirty="0"/>
              <a:t>b. “Dictatorship of the proletariat” would destroy capitalism </a:t>
            </a:r>
          </a:p>
          <a:p>
            <a:pPr lvl="1"/>
            <a:r>
              <a:rPr lang="en-US" dirty="0"/>
              <a:t>c. Socialism would follow; a fair, just, &amp; egalitarian society </a:t>
            </a:r>
          </a:p>
          <a:p>
            <a:r>
              <a:rPr lang="en-US" dirty="0"/>
              <a:t>3) Social reform came gradually, through legislative measures </a:t>
            </a:r>
          </a:p>
          <a:p>
            <a:pPr lvl="1"/>
            <a:r>
              <a:rPr lang="en-US" dirty="0"/>
              <a:t>a. Regulated hours &amp; restricted work for women &amp; children </a:t>
            </a:r>
          </a:p>
          <a:p>
            <a:pPr lvl="1"/>
            <a:r>
              <a:rPr lang="en-US" dirty="0"/>
              <a:t>b. Bismarck’s Germany provided medical insurance &amp; social security, not from any moral sense of humanitarianism, but as a manipulative/cynical method of calming the working class</a:t>
            </a:r>
          </a:p>
          <a:p>
            <a:r>
              <a:rPr lang="en-US" dirty="0"/>
              <a:t>4) Trade unions formed to represent interests of industrial workers </a:t>
            </a:r>
          </a:p>
          <a:p>
            <a:pPr lvl="1"/>
            <a:r>
              <a:rPr lang="en-US" dirty="0"/>
              <a:t>a. Faced stiff opposition from employers &amp; gov’ts </a:t>
            </a:r>
          </a:p>
          <a:p>
            <a:pPr lvl="1"/>
            <a:r>
              <a:rPr lang="en-US" dirty="0"/>
              <a:t>b. Forced employers to be more responsive to workers’ needs; averted violence </a:t>
            </a:r>
          </a:p>
          <a:p>
            <a:pPr lvl="1"/>
            <a:r>
              <a:rPr lang="en-US" dirty="0"/>
              <a:t>c. No successful strikes until after 1900 </a:t>
            </a:r>
          </a:p>
        </p:txBody>
      </p:sp>
    </p:spTree>
    <p:extLst>
      <p:ext uri="{BB962C8B-B14F-4D97-AF65-F5344CB8AC3E}">
        <p14:creationId xmlns:p14="http://schemas.microsoft.com/office/powerpoint/2010/main" val="3432312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5.1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Industrialization fundamentally altered the </a:t>
            </a:r>
            <a:r>
              <a:rPr lang="en-US" i="1" dirty="0"/>
              <a:t>production</a:t>
            </a:r>
            <a:r>
              <a:rPr lang="en-US" dirty="0"/>
              <a:t> of goods around the world. It not only changed how goods were produced and consumed, as well as what was considered a “good,” but it also had </a:t>
            </a:r>
            <a:r>
              <a:rPr lang="en-US" i="1" dirty="0"/>
              <a:t>far-reaching effects on the global economy</a:t>
            </a:r>
            <a:r>
              <a:rPr lang="en-US" dirty="0"/>
              <a:t>, </a:t>
            </a:r>
            <a:r>
              <a:rPr lang="en-US" i="1" dirty="0"/>
              <a:t>social relations, and culture</a:t>
            </a:r>
            <a:r>
              <a:rPr lang="en-US" dirty="0"/>
              <a:t>. Although it is common to speak of an “Industrial Revolution,” the process of industrialization was a gradual one that unfolded over the course of the eighteenth and nineteenth centuries, eventually becoming global. </a:t>
            </a:r>
          </a:p>
        </p:txBody>
      </p:sp>
    </p:spTree>
    <p:extLst>
      <p:ext uri="{BB962C8B-B14F-4D97-AF65-F5344CB8AC3E}">
        <p14:creationId xmlns:p14="http://schemas.microsoft.com/office/powerpoint/2010/main" val="3810462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Ideologies </a:t>
            </a:r>
          </a:p>
        </p:txBody>
      </p:sp>
      <p:pic>
        <p:nvPicPr>
          <p:cNvPr id="1026" name="Picture 2" descr="http://www.socialstudieshelp.com/Images/Ecos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014" y="2946400"/>
            <a:ext cx="5737225" cy="345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9680" y="2259449"/>
            <a:ext cx="78646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Where does the U.S. fall today?</a:t>
            </a:r>
          </a:p>
        </p:txBody>
      </p:sp>
      <p:sp>
        <p:nvSpPr>
          <p:cNvPr id="5" name="Rectangle 4"/>
          <p:cNvSpPr/>
          <p:nvPr/>
        </p:nvSpPr>
        <p:spPr>
          <a:xfrm>
            <a:off x="4506192" y="5142189"/>
            <a:ext cx="4637808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Karl Marx</a:t>
            </a:r>
          </a:p>
          <a:p>
            <a:pPr algn="ctr"/>
            <a:r>
              <a:rPr lang="en-US" sz="28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The Communist Manifesto</a:t>
            </a:r>
          </a:p>
        </p:txBody>
      </p:sp>
      <p:sp>
        <p:nvSpPr>
          <p:cNvPr id="7" name="Rectangle 6"/>
          <p:cNvSpPr/>
          <p:nvPr/>
        </p:nvSpPr>
        <p:spPr>
          <a:xfrm>
            <a:off x="769469" y="5142190"/>
            <a:ext cx="3215945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Adam Smith</a:t>
            </a:r>
          </a:p>
          <a:p>
            <a:pPr algn="ctr"/>
            <a:r>
              <a:rPr lang="en-US" sz="28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Wealth of Nations</a:t>
            </a:r>
          </a:p>
        </p:txBody>
      </p:sp>
    </p:spTree>
    <p:extLst>
      <p:ext uri="{BB962C8B-B14F-4D97-AF65-F5344CB8AC3E}">
        <p14:creationId xmlns:p14="http://schemas.microsoft.com/office/powerpoint/2010/main" val="3205239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 Questions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80" y="2245360"/>
            <a:ext cx="8338820" cy="442976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What combination of factors were necessary to begin the Industrial Revolution?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“new” markets did industrialized states look/create for their exports?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were the important developments in transportation during the Industrial Revolution?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did factories change the nature of labor itself?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did the Industrial Revolution affect the scale of businesses and overall economic activity?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financial institutions facilitated industrial production?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did the Industrial Revolution affect social &amp; demographic characteristics?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did workers respond to the Industrial Revolution, and how did their vision of society compare to industrialists’?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did governments respond to the tremendous economic changes of the Industrial Revolution?</a:t>
            </a:r>
          </a:p>
        </p:txBody>
      </p:sp>
    </p:spTree>
    <p:extLst>
      <p:ext uri="{BB962C8B-B14F-4D97-AF65-F5344CB8AC3E}">
        <p14:creationId xmlns:p14="http://schemas.microsoft.com/office/powerpoint/2010/main" val="3643178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5A337-8F38-451A-AE0B-FE704CE09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Activity (project grade)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565F6-0206-41EF-8712-1F02B3ED7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79" y="2204720"/>
            <a:ext cx="8730933" cy="44704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Using the resources provided, create a written piece of creative writing that incorporates aspects of Industrial Revolution living standards in England. </a:t>
            </a:r>
          </a:p>
          <a:p>
            <a:r>
              <a:rPr lang="en-US" dirty="0"/>
              <a:t>Options: </a:t>
            </a:r>
          </a:p>
          <a:p>
            <a:pPr lvl="1"/>
            <a:r>
              <a:rPr lang="en-US" dirty="0"/>
              <a:t>Diary</a:t>
            </a:r>
          </a:p>
          <a:p>
            <a:pPr lvl="1"/>
            <a:r>
              <a:rPr lang="en-US" dirty="0"/>
              <a:t>Letter </a:t>
            </a:r>
          </a:p>
          <a:p>
            <a:pPr lvl="1"/>
            <a:r>
              <a:rPr lang="en-US" dirty="0"/>
              <a:t>Newspaper article (muckraker) </a:t>
            </a:r>
          </a:p>
          <a:p>
            <a:r>
              <a:rPr lang="en-US" dirty="0"/>
              <a:t>You choose: </a:t>
            </a:r>
          </a:p>
          <a:p>
            <a:pPr lvl="1"/>
            <a:r>
              <a:rPr lang="en-US" dirty="0"/>
              <a:t>Male, Female, Age </a:t>
            </a:r>
          </a:p>
          <a:p>
            <a:pPr lvl="1"/>
            <a:r>
              <a:rPr lang="en-US" dirty="0"/>
              <a:t>Working Role </a:t>
            </a:r>
          </a:p>
          <a:p>
            <a:r>
              <a:rPr lang="en-US" dirty="0"/>
              <a:t>Must include: </a:t>
            </a:r>
          </a:p>
          <a:p>
            <a:pPr lvl="1"/>
            <a:r>
              <a:rPr lang="en-US" dirty="0"/>
              <a:t>Working conditions, living conditions, aspects of city life (urbanization)</a:t>
            </a:r>
          </a:p>
          <a:p>
            <a:pPr lvl="1"/>
            <a:r>
              <a:rPr lang="en-US" dirty="0"/>
              <a:t>Facts, evidence from the resources provided</a:t>
            </a:r>
          </a:p>
          <a:p>
            <a:r>
              <a:rPr lang="en-US" dirty="0"/>
              <a:t>Make it special! </a:t>
            </a:r>
          </a:p>
          <a:p>
            <a:pPr lvl="1"/>
            <a:r>
              <a:rPr lang="en-US" dirty="0"/>
              <a:t>Typed, aged, Front page of a newspaper</a:t>
            </a:r>
          </a:p>
          <a:p>
            <a:r>
              <a:rPr lang="en-US" b="1" u="sng" dirty="0"/>
              <a:t>Due Monday at the beginning of class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894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was the Industrial Revolution?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Lasted over the course of the 18</a:t>
            </a:r>
            <a:r>
              <a:rPr lang="en-US" baseline="30000" dirty="0"/>
              <a:t>th</a:t>
            </a:r>
            <a:r>
              <a:rPr lang="en-US" dirty="0"/>
              <a:t> and the 19</a:t>
            </a:r>
            <a:r>
              <a:rPr lang="en-US" baseline="30000" dirty="0"/>
              <a:t>th</a:t>
            </a:r>
            <a:r>
              <a:rPr lang="en-US" dirty="0"/>
              <a:t> centuries </a:t>
            </a:r>
          </a:p>
          <a:p>
            <a:r>
              <a:rPr lang="en-US" dirty="0"/>
              <a:t>Started in Great Britain </a:t>
            </a:r>
          </a:p>
          <a:p>
            <a:r>
              <a:rPr lang="en-US" dirty="0"/>
              <a:t>Spurred by an Agricultural Revolution </a:t>
            </a:r>
          </a:p>
          <a:p>
            <a:r>
              <a:rPr lang="en-US" dirty="0"/>
              <a:t>First advancements made in textile industry </a:t>
            </a:r>
          </a:p>
          <a:p>
            <a:r>
              <a:rPr lang="en-US" dirty="0"/>
              <a:t>Manual labor and use of domesticated animals replaced by machine</a:t>
            </a:r>
          </a:p>
          <a:p>
            <a:r>
              <a:rPr lang="en-US" dirty="0"/>
              <a:t>Impacted ALL aspects: SPICE </a:t>
            </a:r>
          </a:p>
          <a:p>
            <a:r>
              <a:rPr lang="en-US" dirty="0"/>
              <a:t>Water </a:t>
            </a:r>
            <a:r>
              <a:rPr lang="en-US" dirty="0">
                <a:sym typeface="Wingdings"/>
              </a:rPr>
              <a:t> Steam  Electricity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66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Aspects of the Industrial Revolution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422" y="2213780"/>
            <a:ext cx="8261478" cy="444472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Order: </a:t>
            </a:r>
          </a:p>
          <a:p>
            <a:pPr lvl="1"/>
            <a:r>
              <a:rPr lang="en-US" dirty="0"/>
              <a:t>Agricultural Phase</a:t>
            </a:r>
          </a:p>
          <a:p>
            <a:pPr lvl="1"/>
            <a:r>
              <a:rPr lang="en-US" dirty="0"/>
              <a:t>Water Power and Development of Factories</a:t>
            </a:r>
          </a:p>
          <a:p>
            <a:pPr lvl="1"/>
            <a:r>
              <a:rPr lang="en-US" dirty="0"/>
              <a:t>Steam Power</a:t>
            </a:r>
          </a:p>
          <a:p>
            <a:pPr lvl="1"/>
            <a:r>
              <a:rPr lang="en-US" dirty="0"/>
              <a:t>Advancements in Communication </a:t>
            </a:r>
          </a:p>
          <a:p>
            <a:pPr lvl="1"/>
            <a:r>
              <a:rPr lang="en-US" dirty="0"/>
              <a:t>Advancements in Transportation</a:t>
            </a:r>
          </a:p>
          <a:p>
            <a:r>
              <a:rPr lang="en-US" dirty="0"/>
              <a:t>Social Implications: rise of a middle class, power of capitalists, women in factories, child labor</a:t>
            </a:r>
          </a:p>
          <a:p>
            <a:r>
              <a:rPr lang="en-US" dirty="0"/>
              <a:t>Political Implications: suffrage, regulation vs. laissez faire, Imperialistic policies</a:t>
            </a:r>
          </a:p>
          <a:p>
            <a:r>
              <a:rPr lang="en-US" dirty="0"/>
              <a:t>Environmental Implications: pollution, urbanization, demographic shifts, coal/rivers</a:t>
            </a:r>
          </a:p>
          <a:p>
            <a:r>
              <a:rPr lang="en-US" dirty="0"/>
              <a:t>Cultural Implications: materialism, working class leisure, philosophies </a:t>
            </a:r>
          </a:p>
          <a:p>
            <a:r>
              <a:rPr lang="en-US" dirty="0"/>
              <a:t>Economic Implications: Marxism, Capitalism, Socialism, Communism, Neo-Imperialism, corporations, monopolies </a:t>
            </a:r>
          </a:p>
        </p:txBody>
      </p:sp>
    </p:spTree>
    <p:extLst>
      <p:ext uri="{BB962C8B-B14F-4D97-AF65-F5344CB8AC3E}">
        <p14:creationId xmlns:p14="http://schemas.microsoft.com/office/powerpoint/2010/main" val="1906325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Geography of the Industrial Revolution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0"/>
            <a:ext cx="80584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21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307" y="0"/>
            <a:ext cx="4620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60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Timeline of the Industrial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879" y="1816599"/>
            <a:ext cx="4556442" cy="510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116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Phases of the Industrial Revolution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Agricultural, Textile, and Steam</a:t>
            </a:r>
          </a:p>
          <a:p>
            <a:r>
              <a:rPr lang="en-US" dirty="0"/>
              <a:t>Electricity, Communication, and Transportation </a:t>
            </a:r>
          </a:p>
        </p:txBody>
      </p:sp>
      <p:pic>
        <p:nvPicPr>
          <p:cNvPr id="2050" name="Picture 2" descr="Watt's Steam Engi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5" y="3856503"/>
            <a:ext cx="2466975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312160" y="4531360"/>
            <a:ext cx="2438400" cy="67056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ttp://www.emercedesbenz.com/Images/Sep08/12_Benz_Patent_Motor_Car_Velocipede_Of_1894/452201_760065_3543_2861_66462787F26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08" y="3909209"/>
            <a:ext cx="2917905" cy="235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189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Necessary Pre-Conditions </a:t>
            </a:r>
          </a:p>
        </p:txBody>
      </p:sp>
      <p:pic>
        <p:nvPicPr>
          <p:cNvPr id="6" name="Picture 5" descr="Screen Shot 2015-02-16 at 6.18.33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4974"/>
            <a:ext cx="9144000" cy="381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41272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3432</TotalTime>
  <Words>1153</Words>
  <Application>Microsoft Office PowerPoint</Application>
  <PresentationFormat>On-screen Show (4:3)</PresentationFormat>
  <Paragraphs>137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Wingdings 2</vt:lpstr>
      <vt:lpstr>Perception</vt:lpstr>
      <vt:lpstr>Industrial Revolution </vt:lpstr>
      <vt:lpstr>Standard 5.1</vt:lpstr>
      <vt:lpstr>What was the Industrial Revolution?</vt:lpstr>
      <vt:lpstr>Aspects of the Industrial Revolution </vt:lpstr>
      <vt:lpstr>Geography of the Industrial Revolution </vt:lpstr>
      <vt:lpstr>PowerPoint Presentation</vt:lpstr>
      <vt:lpstr>Timeline of the Industrial Revolution</vt:lpstr>
      <vt:lpstr>Two Phases of the Industrial Revolution </vt:lpstr>
      <vt:lpstr>Necessary Pre-Conditions </vt:lpstr>
      <vt:lpstr>Agricultural Revolution</vt:lpstr>
      <vt:lpstr>A New Way of Production</vt:lpstr>
      <vt:lpstr>New Power</vt:lpstr>
      <vt:lpstr>Power of Electricity &amp; Transportation </vt:lpstr>
      <vt:lpstr>Summary</vt:lpstr>
      <vt:lpstr>Social Implications of the Industrial Revolution </vt:lpstr>
      <vt:lpstr>Urbanization and Demography Shifts</vt:lpstr>
      <vt:lpstr>PowerPoint Presentation</vt:lpstr>
      <vt:lpstr>New Social Structure &amp; Ideologies </vt:lpstr>
      <vt:lpstr>New Social Structure &amp; Ideologies </vt:lpstr>
      <vt:lpstr>Economic Ideologies </vt:lpstr>
      <vt:lpstr>BIG IDEA Questions </vt:lpstr>
      <vt:lpstr>Writing Activity (project grade)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Revolution</dc:title>
  <dc:creator>Natasha Beemon</dc:creator>
  <cp:lastModifiedBy>Natasha Beemon</cp:lastModifiedBy>
  <cp:revision>16</cp:revision>
  <cp:lastPrinted>2019-10-18T12:07:57Z</cp:lastPrinted>
  <dcterms:created xsi:type="dcterms:W3CDTF">2015-02-16T23:09:24Z</dcterms:created>
  <dcterms:modified xsi:type="dcterms:W3CDTF">2019-10-18T19:21:03Z</dcterms:modified>
</cp:coreProperties>
</file>