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7" r:id="rId4"/>
    <p:sldId id="258" r:id="rId5"/>
    <p:sldId id="260" r:id="rId6"/>
    <p:sldId id="261" r:id="rId7"/>
    <p:sldId id="269" r:id="rId8"/>
    <p:sldId id="259" r:id="rId9"/>
    <p:sldId id="263" r:id="rId10"/>
    <p:sldId id="264" r:id="rId11"/>
    <p:sldId id="262" r:id="rId12"/>
    <p:sldId id="265" r:id="rId13"/>
    <p:sldId id="267"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4/18/2020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4/18/2020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97EA66B-2AAB-42B0-9F9D-38920D8D82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36067D-F26E-4BBC-B136-B86323BE509F}"/>
              </a:ext>
            </a:extLst>
          </p:cNvPr>
          <p:cNvSpPr>
            <a:spLocks noGrp="1"/>
          </p:cNvSpPr>
          <p:nvPr>
            <p:ph type="ctrTitle"/>
          </p:nvPr>
        </p:nvSpPr>
        <p:spPr>
          <a:xfrm>
            <a:off x="965199" y="885433"/>
            <a:ext cx="10261602" cy="3022257"/>
          </a:xfrm>
          <a:effectLst/>
        </p:spPr>
        <p:txBody>
          <a:bodyPr anchor="b">
            <a:normAutofit/>
          </a:bodyPr>
          <a:lstStyle/>
          <a:p>
            <a:pPr algn="ctr"/>
            <a:r>
              <a:rPr lang="en-US" sz="7200">
                <a:solidFill>
                  <a:schemeClr val="tx1"/>
                </a:solidFill>
              </a:rPr>
              <a:t>2020 AP History DBQ</a:t>
            </a:r>
          </a:p>
        </p:txBody>
      </p:sp>
      <p:sp>
        <p:nvSpPr>
          <p:cNvPr id="3" name="Subtitle 2">
            <a:extLst>
              <a:ext uri="{FF2B5EF4-FFF2-40B4-BE49-F238E27FC236}">
                <a16:creationId xmlns:a16="http://schemas.microsoft.com/office/drawing/2014/main" id="{F3CD9C82-33D6-4A94-8DA1-B927DD34D1EE}"/>
              </a:ext>
            </a:extLst>
          </p:cNvPr>
          <p:cNvSpPr>
            <a:spLocks noGrp="1"/>
          </p:cNvSpPr>
          <p:nvPr>
            <p:ph type="subTitle" idx="1"/>
          </p:nvPr>
        </p:nvSpPr>
        <p:spPr>
          <a:xfrm>
            <a:off x="1906955" y="4033164"/>
            <a:ext cx="8378090" cy="1181206"/>
          </a:xfrm>
          <a:effectLst/>
        </p:spPr>
        <p:txBody>
          <a:bodyPr anchor="t">
            <a:normAutofit/>
          </a:bodyPr>
          <a:lstStyle/>
          <a:p>
            <a:pPr algn="ctr"/>
            <a:r>
              <a:rPr lang="en-US" sz="2000"/>
              <a:t>DBQ Basics</a:t>
            </a:r>
          </a:p>
        </p:txBody>
      </p:sp>
      <p:sp>
        <p:nvSpPr>
          <p:cNvPr id="10" name="Freeform: Shape 9">
            <a:extLst>
              <a:ext uri="{FF2B5EF4-FFF2-40B4-BE49-F238E27FC236}">
                <a16:creationId xmlns:a16="http://schemas.microsoft.com/office/drawing/2014/main" id="{D360EBE3-31BB-422F-AA87-FA3873DAE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0800000">
            <a:off x="0" y="5388384"/>
            <a:ext cx="12192000" cy="1469616"/>
          </a:xfrm>
          <a:custGeom>
            <a:avLst/>
            <a:gdLst>
              <a:gd name="connsiteX0" fmla="*/ 6113881 w 12192000"/>
              <a:gd name="connsiteY0" fmla="*/ 1469616 h 1469616"/>
              <a:gd name="connsiteX1" fmla="*/ 6101181 w 12192000"/>
              <a:gd name="connsiteY1" fmla="*/ 1469616 h 1469616"/>
              <a:gd name="connsiteX2" fmla="*/ 6090598 w 12192000"/>
              <a:gd name="connsiteY2" fmla="*/ 1469616 h 1469616"/>
              <a:gd name="connsiteX3" fmla="*/ 6077897 w 12192000"/>
              <a:gd name="connsiteY3" fmla="*/ 1464854 h 1469616"/>
              <a:gd name="connsiteX4" fmla="*/ 6065198 w 12192000"/>
              <a:gd name="connsiteY4" fmla="*/ 1460091 h 1469616"/>
              <a:gd name="connsiteX5" fmla="*/ 6056731 w 12192000"/>
              <a:gd name="connsiteY5" fmla="*/ 1456916 h 1469616"/>
              <a:gd name="connsiteX6" fmla="*/ 5678033 w 12192000"/>
              <a:gd name="connsiteY6" fmla="*/ 1172892 h 1469616"/>
              <a:gd name="connsiteX7" fmla="*/ 0 w 12192000"/>
              <a:gd name="connsiteY7" fmla="*/ 1172892 h 1469616"/>
              <a:gd name="connsiteX8" fmla="*/ 0 w 12192000"/>
              <a:gd name="connsiteY8" fmla="*/ 1162370 h 1469616"/>
              <a:gd name="connsiteX9" fmla="*/ 0 w 12192000"/>
              <a:gd name="connsiteY9" fmla="*/ 403347 h 1469616"/>
              <a:gd name="connsiteX10" fmla="*/ 0 w 12192000"/>
              <a:gd name="connsiteY10" fmla="*/ 0 h 1469616"/>
              <a:gd name="connsiteX11" fmla="*/ 12192000 w 12192000"/>
              <a:gd name="connsiteY11" fmla="*/ 0 h 1469616"/>
              <a:gd name="connsiteX12" fmla="*/ 12192000 w 12192000"/>
              <a:gd name="connsiteY12" fmla="*/ 403347 h 1469616"/>
              <a:gd name="connsiteX13" fmla="*/ 12192000 w 12192000"/>
              <a:gd name="connsiteY13" fmla="*/ 1162370 h 1469616"/>
              <a:gd name="connsiteX14" fmla="*/ 12192000 w 12192000"/>
              <a:gd name="connsiteY14" fmla="*/ 1172892 h 1469616"/>
              <a:gd name="connsiteX15" fmla="*/ 6524330 w 12192000"/>
              <a:gd name="connsiteY15" fmla="*/ 1172892 h 1469616"/>
              <a:gd name="connsiteX16" fmla="*/ 6145631 w 12192000"/>
              <a:gd name="connsiteY16" fmla="*/ 1456916 h 1469616"/>
              <a:gd name="connsiteX17" fmla="*/ 6137163 w 12192000"/>
              <a:gd name="connsiteY17" fmla="*/ 1460091 h 1469616"/>
              <a:gd name="connsiteX18" fmla="*/ 6124463 w 12192000"/>
              <a:gd name="connsiteY18" fmla="*/ 1464854 h 1469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469616">
                <a:moveTo>
                  <a:pt x="6113881" y="1469616"/>
                </a:moveTo>
                <a:lnTo>
                  <a:pt x="6101181" y="1469616"/>
                </a:lnTo>
                <a:lnTo>
                  <a:pt x="6090598" y="1469616"/>
                </a:lnTo>
                <a:lnTo>
                  <a:pt x="6077897" y="1464854"/>
                </a:lnTo>
                <a:lnTo>
                  <a:pt x="6065198" y="1460091"/>
                </a:lnTo>
                <a:lnTo>
                  <a:pt x="6056731" y="1456916"/>
                </a:lnTo>
                <a:lnTo>
                  <a:pt x="5678033" y="1172892"/>
                </a:lnTo>
                <a:lnTo>
                  <a:pt x="0" y="1172892"/>
                </a:lnTo>
                <a:lnTo>
                  <a:pt x="0" y="1162370"/>
                </a:lnTo>
                <a:lnTo>
                  <a:pt x="0" y="403347"/>
                </a:lnTo>
                <a:lnTo>
                  <a:pt x="0" y="0"/>
                </a:lnTo>
                <a:lnTo>
                  <a:pt x="12192000" y="0"/>
                </a:lnTo>
                <a:lnTo>
                  <a:pt x="12192000" y="403347"/>
                </a:lnTo>
                <a:lnTo>
                  <a:pt x="12192000" y="1162370"/>
                </a:lnTo>
                <a:lnTo>
                  <a:pt x="12192000" y="1172892"/>
                </a:lnTo>
                <a:lnTo>
                  <a:pt x="6524330" y="1172892"/>
                </a:lnTo>
                <a:lnTo>
                  <a:pt x="6145631" y="1456916"/>
                </a:lnTo>
                <a:lnTo>
                  <a:pt x="6137163" y="1460091"/>
                </a:lnTo>
                <a:lnTo>
                  <a:pt x="6124463" y="1464854"/>
                </a:lnTo>
                <a:close/>
              </a:path>
            </a:pathLst>
          </a:custGeom>
          <a:ln>
            <a:noFill/>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2346940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674A1-E50A-4F73-99E5-F79429277D8D}"/>
              </a:ext>
            </a:extLst>
          </p:cNvPr>
          <p:cNvSpPr>
            <a:spLocks noGrp="1"/>
          </p:cNvSpPr>
          <p:nvPr>
            <p:ph type="title"/>
          </p:nvPr>
        </p:nvSpPr>
        <p:spPr/>
        <p:txBody>
          <a:bodyPr/>
          <a:lstStyle/>
          <a:p>
            <a:r>
              <a:rPr lang="en-US" dirty="0"/>
              <a:t>Identifying vs. </a:t>
            </a:r>
            <a:br>
              <a:rPr lang="en-US" dirty="0"/>
            </a:br>
            <a:r>
              <a:rPr lang="en-US" dirty="0"/>
              <a:t>Explaining </a:t>
            </a:r>
          </a:p>
        </p:txBody>
      </p:sp>
      <p:sp>
        <p:nvSpPr>
          <p:cNvPr id="3" name="Content Placeholder 2">
            <a:extLst>
              <a:ext uri="{FF2B5EF4-FFF2-40B4-BE49-F238E27FC236}">
                <a16:creationId xmlns:a16="http://schemas.microsoft.com/office/drawing/2014/main" id="{329360F5-473D-492F-91BD-F239551D1481}"/>
              </a:ext>
            </a:extLst>
          </p:cNvPr>
          <p:cNvSpPr>
            <a:spLocks noGrp="1"/>
          </p:cNvSpPr>
          <p:nvPr>
            <p:ph idx="1"/>
          </p:nvPr>
        </p:nvSpPr>
        <p:spPr>
          <a:xfrm>
            <a:off x="0" y="2222287"/>
            <a:ext cx="11373286" cy="4635713"/>
          </a:xfrm>
        </p:spPr>
        <p:txBody>
          <a:bodyPr>
            <a:normAutofit fontScale="85000" lnSpcReduction="20000"/>
          </a:bodyPr>
          <a:lstStyle/>
          <a:p>
            <a:r>
              <a:rPr lang="en-US" b="1" u="sng" dirty="0"/>
              <a:t>Identifying</a:t>
            </a:r>
          </a:p>
          <a:p>
            <a:pPr lvl="1"/>
            <a:r>
              <a:rPr lang="en-US" dirty="0" err="1"/>
              <a:t>Nobre</a:t>
            </a:r>
            <a:r>
              <a:rPr lang="en-US" dirty="0"/>
              <a:t> is presenting this as a confession in front of the Inquisition. </a:t>
            </a:r>
          </a:p>
          <a:p>
            <a:r>
              <a:rPr lang="en-US" b="1" u="sng" dirty="0"/>
              <a:t>Explaining </a:t>
            </a:r>
          </a:p>
          <a:p>
            <a:pPr lvl="1"/>
            <a:r>
              <a:rPr lang="en-US" dirty="0"/>
              <a:t>The fact that </a:t>
            </a:r>
            <a:r>
              <a:rPr lang="en-US" dirty="0" err="1"/>
              <a:t>Nobre</a:t>
            </a:r>
            <a:r>
              <a:rPr lang="en-US" dirty="0"/>
              <a:t> is confessing in front of the Inquisition shows the power of the Catholic Church in the late 16</a:t>
            </a:r>
            <a:r>
              <a:rPr lang="en-US" baseline="30000" dirty="0"/>
              <a:t>th</a:t>
            </a:r>
            <a:r>
              <a:rPr lang="en-US" dirty="0"/>
              <a:t> century. They were clearly trying to control religious practices in the colonies, even threatening punishment for practicing indigenous religions. (Historical Context) </a:t>
            </a:r>
          </a:p>
          <a:p>
            <a:r>
              <a:rPr lang="en-US" b="1" u="sng" dirty="0"/>
              <a:t>Identifying</a:t>
            </a:r>
          </a:p>
          <a:p>
            <a:pPr lvl="1"/>
            <a:r>
              <a:rPr lang="en-US" dirty="0" err="1"/>
              <a:t>Nobre</a:t>
            </a:r>
            <a:r>
              <a:rPr lang="en-US" dirty="0"/>
              <a:t> is of mixed European-Amerindian ancestry.</a:t>
            </a:r>
          </a:p>
          <a:p>
            <a:r>
              <a:rPr lang="en-US" b="1" u="sng" dirty="0"/>
              <a:t>Explaining</a:t>
            </a:r>
            <a:r>
              <a:rPr lang="en-US" dirty="0"/>
              <a:t> </a:t>
            </a:r>
          </a:p>
          <a:p>
            <a:pPr lvl="1"/>
            <a:r>
              <a:rPr lang="en-US" dirty="0"/>
              <a:t>Because </a:t>
            </a:r>
            <a:r>
              <a:rPr lang="en-US" dirty="0" err="1"/>
              <a:t>Nobre</a:t>
            </a:r>
            <a:r>
              <a:rPr lang="en-US" dirty="0"/>
              <a:t> is of mixed European-Amerindian ancestry, it is likely that he is attempting to maintain connections to his indigenous roots by practicing religion when he is far away from European settlements. (POV) </a:t>
            </a:r>
          </a:p>
          <a:p>
            <a:r>
              <a:rPr lang="en-US" b="1" u="sng" dirty="0"/>
              <a:t>Identifying</a:t>
            </a:r>
          </a:p>
          <a:p>
            <a:pPr lvl="1"/>
            <a:r>
              <a:rPr lang="en-US" dirty="0" err="1"/>
              <a:t>Nobre</a:t>
            </a:r>
            <a:r>
              <a:rPr lang="en-US" dirty="0"/>
              <a:t> calls the people practicing indigenous religions, “heathen.” </a:t>
            </a:r>
          </a:p>
          <a:p>
            <a:r>
              <a:rPr lang="en-US" b="1" u="sng" dirty="0"/>
              <a:t>Explaining</a:t>
            </a:r>
          </a:p>
          <a:p>
            <a:pPr lvl="1"/>
            <a:r>
              <a:rPr lang="en-US" dirty="0" err="1"/>
              <a:t>Nobre</a:t>
            </a:r>
            <a:r>
              <a:rPr lang="en-US" dirty="0"/>
              <a:t> references indigenous practices, “heathen.” Likely trying to show his innocence since he is confessing in front of the Inquisition. Although he participated, he is trying to show that this was something from the past and he is different from the “heathen” way.  (Intended Audience) </a:t>
            </a:r>
          </a:p>
        </p:txBody>
      </p:sp>
      <p:pic>
        <p:nvPicPr>
          <p:cNvPr id="5" name="Picture 4">
            <a:extLst>
              <a:ext uri="{FF2B5EF4-FFF2-40B4-BE49-F238E27FC236}">
                <a16:creationId xmlns:a16="http://schemas.microsoft.com/office/drawing/2014/main" id="{97B7B223-755B-4DE2-877B-E80933DECAB7}"/>
              </a:ext>
            </a:extLst>
          </p:cNvPr>
          <p:cNvPicPr>
            <a:picLocks noChangeAspect="1"/>
          </p:cNvPicPr>
          <p:nvPr/>
        </p:nvPicPr>
        <p:blipFill>
          <a:blip r:embed="rId2"/>
          <a:stretch>
            <a:fillRect/>
          </a:stretch>
        </p:blipFill>
        <p:spPr>
          <a:xfrm>
            <a:off x="6368351" y="116243"/>
            <a:ext cx="5685853" cy="2870798"/>
          </a:xfrm>
          <a:prstGeom prst="rect">
            <a:avLst/>
          </a:prstGeom>
        </p:spPr>
      </p:pic>
    </p:spTree>
    <p:extLst>
      <p:ext uri="{BB962C8B-B14F-4D97-AF65-F5344CB8AC3E}">
        <p14:creationId xmlns:p14="http://schemas.microsoft.com/office/powerpoint/2010/main" val="425111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A01907A-BF04-440F-BA0D-49BC96273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3C964C19-9350-4738-BB1F-7458E40FB635}"/>
              </a:ext>
            </a:extLst>
          </p:cNvPr>
          <p:cNvPicPr>
            <a:picLocks noGrp="1" noChangeAspect="1"/>
          </p:cNvPicPr>
          <p:nvPr>
            <p:ph idx="1"/>
          </p:nvPr>
        </p:nvPicPr>
        <p:blipFill>
          <a:blip r:embed="rId2"/>
          <a:stretch>
            <a:fillRect/>
          </a:stretch>
        </p:blipFill>
        <p:spPr>
          <a:xfrm>
            <a:off x="1548191" y="643467"/>
            <a:ext cx="9095617" cy="5571066"/>
          </a:xfrm>
          <a:prstGeom prst="rect">
            <a:avLst/>
          </a:prstGeom>
        </p:spPr>
      </p:pic>
    </p:spTree>
    <p:extLst>
      <p:ext uri="{BB962C8B-B14F-4D97-AF65-F5344CB8AC3E}">
        <p14:creationId xmlns:p14="http://schemas.microsoft.com/office/powerpoint/2010/main" val="103366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43272-5017-445A-BC21-DE03A44E0B76}"/>
              </a:ext>
            </a:extLst>
          </p:cNvPr>
          <p:cNvSpPr>
            <a:spLocks noGrp="1"/>
          </p:cNvSpPr>
          <p:nvPr>
            <p:ph type="title"/>
          </p:nvPr>
        </p:nvSpPr>
        <p:spPr/>
        <p:txBody>
          <a:bodyPr/>
          <a:lstStyle/>
          <a:p>
            <a:r>
              <a:rPr lang="en-US" dirty="0"/>
              <a:t>Synthesis    *0-1 pt.*</a:t>
            </a:r>
          </a:p>
        </p:txBody>
      </p:sp>
      <p:sp>
        <p:nvSpPr>
          <p:cNvPr id="3" name="Content Placeholder 2">
            <a:extLst>
              <a:ext uri="{FF2B5EF4-FFF2-40B4-BE49-F238E27FC236}">
                <a16:creationId xmlns:a16="http://schemas.microsoft.com/office/drawing/2014/main" id="{552A2310-4A2F-4F08-B065-D0007C80BE75}"/>
              </a:ext>
            </a:extLst>
          </p:cNvPr>
          <p:cNvSpPr>
            <a:spLocks noGrp="1"/>
          </p:cNvSpPr>
          <p:nvPr>
            <p:ph idx="1"/>
          </p:nvPr>
        </p:nvSpPr>
        <p:spPr>
          <a:xfrm>
            <a:off x="0" y="2222287"/>
            <a:ext cx="12192000" cy="4564593"/>
          </a:xfrm>
        </p:spPr>
        <p:txBody>
          <a:bodyPr>
            <a:normAutofit/>
          </a:bodyPr>
          <a:lstStyle/>
          <a:p>
            <a:r>
              <a:rPr lang="en-US" dirty="0"/>
              <a:t>This is usually present at the end of your essay. </a:t>
            </a:r>
          </a:p>
          <a:p>
            <a:r>
              <a:rPr lang="en-US" dirty="0"/>
              <a:t>Because this is one point, I recommend focusing on this only if you finish the rest of your essay. Do not stress if you do not get to this point of the essay. You can still score relatively high without the synthesis point.</a:t>
            </a:r>
          </a:p>
          <a:p>
            <a:r>
              <a:rPr lang="en-US" b="1" u="sng" dirty="0"/>
              <a:t>Demonstrates a complex understanding of the historical development that is the focus of the prompt, using evidence to corroborate, qualify, or modify an argument that addresses the question. (1 point) </a:t>
            </a:r>
          </a:p>
          <a:p>
            <a:r>
              <a:rPr lang="en-US" b="1" u="sng" dirty="0"/>
              <a:t>Possibilities: </a:t>
            </a:r>
          </a:p>
          <a:p>
            <a:pPr lvl="1"/>
            <a:r>
              <a:rPr lang="en-US" dirty="0"/>
              <a:t>Explaining nuance of an issue by analyzing multiple variables</a:t>
            </a:r>
          </a:p>
          <a:p>
            <a:pPr lvl="1"/>
            <a:r>
              <a:rPr lang="en-US" dirty="0"/>
              <a:t>Explaining relevant and insightful connections within and across periods</a:t>
            </a:r>
          </a:p>
          <a:p>
            <a:pPr lvl="1"/>
            <a:r>
              <a:rPr lang="en-US" dirty="0"/>
              <a:t>Confirming the validity of an argument by corroborating multiple perspectives across themes.</a:t>
            </a:r>
          </a:p>
          <a:p>
            <a:pPr lvl="1"/>
            <a:r>
              <a:rPr lang="en-US" dirty="0"/>
              <a:t>This understanding must be part of the argument, not merely a phrase or reference.</a:t>
            </a:r>
          </a:p>
        </p:txBody>
      </p:sp>
    </p:spTree>
    <p:extLst>
      <p:ext uri="{BB962C8B-B14F-4D97-AF65-F5344CB8AC3E}">
        <p14:creationId xmlns:p14="http://schemas.microsoft.com/office/powerpoint/2010/main" val="162121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E48F4-F5C3-495F-87E5-25E3690FEFFB}"/>
              </a:ext>
            </a:extLst>
          </p:cNvPr>
          <p:cNvSpPr>
            <a:spLocks noGrp="1"/>
          </p:cNvSpPr>
          <p:nvPr>
            <p:ph type="title"/>
          </p:nvPr>
        </p:nvSpPr>
        <p:spPr/>
        <p:txBody>
          <a:bodyPr/>
          <a:lstStyle/>
          <a:p>
            <a:r>
              <a:rPr lang="en-US" dirty="0"/>
              <a:t>Examples of Synthesis </a:t>
            </a:r>
          </a:p>
        </p:txBody>
      </p:sp>
      <p:sp>
        <p:nvSpPr>
          <p:cNvPr id="3" name="Content Placeholder 2">
            <a:extLst>
              <a:ext uri="{FF2B5EF4-FFF2-40B4-BE49-F238E27FC236}">
                <a16:creationId xmlns:a16="http://schemas.microsoft.com/office/drawing/2014/main" id="{FEA53E0D-0482-45ED-B463-78C27D872155}"/>
              </a:ext>
            </a:extLst>
          </p:cNvPr>
          <p:cNvSpPr>
            <a:spLocks noGrp="1"/>
          </p:cNvSpPr>
          <p:nvPr>
            <p:ph idx="1"/>
          </p:nvPr>
        </p:nvSpPr>
        <p:spPr>
          <a:xfrm>
            <a:off x="1" y="2222287"/>
            <a:ext cx="12125324" cy="4635713"/>
          </a:xfrm>
        </p:spPr>
        <p:txBody>
          <a:bodyPr>
            <a:normAutofit fontScale="92500" lnSpcReduction="20000"/>
          </a:bodyPr>
          <a:lstStyle/>
          <a:p>
            <a:pPr lvl="1"/>
            <a:r>
              <a:rPr lang="en-US" b="1" u="sng" dirty="0"/>
              <a:t>Explaining nuance of an issue by analyzing multiple variables</a:t>
            </a:r>
          </a:p>
          <a:p>
            <a:pPr lvl="2"/>
            <a:r>
              <a:rPr lang="en-US" dirty="0"/>
              <a:t>Counter-argument to your overall focus.</a:t>
            </a:r>
          </a:p>
          <a:p>
            <a:pPr lvl="3"/>
            <a:r>
              <a:rPr lang="en-US" dirty="0"/>
              <a:t>Example: </a:t>
            </a:r>
          </a:p>
          <a:p>
            <a:pPr lvl="4"/>
            <a:r>
              <a:rPr lang="en-US" dirty="0"/>
              <a:t>The essay is about the Enlightenment providing equality and liberties to people but for your synthesis you discuss the fact that it did not extend liberties to enslaved people, landless people, and women. </a:t>
            </a:r>
          </a:p>
          <a:p>
            <a:pPr lvl="1"/>
            <a:r>
              <a:rPr lang="en-US" b="1" u="sng" dirty="0"/>
              <a:t>Explaining relevant and insightful connections within and across periods</a:t>
            </a:r>
          </a:p>
          <a:p>
            <a:pPr lvl="2"/>
            <a:r>
              <a:rPr lang="en-US" dirty="0"/>
              <a:t>Connecting the historical event to other events in the world (same or different time periods)</a:t>
            </a:r>
          </a:p>
          <a:p>
            <a:pPr lvl="3"/>
            <a:r>
              <a:rPr lang="en-US" dirty="0"/>
              <a:t>Example: </a:t>
            </a:r>
          </a:p>
          <a:p>
            <a:pPr lvl="4"/>
            <a:r>
              <a:rPr lang="en-US" dirty="0"/>
              <a:t>The essay was about political revolutions of the 18</a:t>
            </a:r>
            <a:r>
              <a:rPr lang="en-US" baseline="30000" dirty="0"/>
              <a:t>th</a:t>
            </a:r>
            <a:r>
              <a:rPr lang="en-US" dirty="0"/>
              <a:t>-19</a:t>
            </a:r>
            <a:r>
              <a:rPr lang="en-US" baseline="30000" dirty="0"/>
              <a:t>th</a:t>
            </a:r>
            <a:r>
              <a:rPr lang="en-US" dirty="0"/>
              <a:t> centuries and you draw a clear comparison (3-4 points of comparison) to the revolutions of the Arab Spring or even the nationalist movements during decolonization.</a:t>
            </a:r>
          </a:p>
          <a:p>
            <a:pPr lvl="1"/>
            <a:r>
              <a:rPr lang="en-US" b="1" u="sng" dirty="0"/>
              <a:t>Confirming the validity of an argument by corroborating multiple perspectives across themes.</a:t>
            </a:r>
          </a:p>
          <a:p>
            <a:pPr lvl="2"/>
            <a:r>
              <a:rPr lang="en-US" dirty="0"/>
              <a:t>You analyze from a different </a:t>
            </a:r>
            <a:r>
              <a:rPr lang="en-US" dirty="0" err="1"/>
              <a:t>InSPECT</a:t>
            </a:r>
            <a:r>
              <a:rPr lang="en-US" dirty="0"/>
              <a:t> Theme: Interaction with the Environment, Social, Political, Economic, Culture, Technology</a:t>
            </a:r>
          </a:p>
          <a:p>
            <a:pPr lvl="3"/>
            <a:r>
              <a:rPr lang="en-US" dirty="0"/>
              <a:t>Example: </a:t>
            </a:r>
          </a:p>
          <a:p>
            <a:pPr lvl="4"/>
            <a:r>
              <a:rPr lang="en-US" dirty="0"/>
              <a:t>The essay was about the economic legacy of the Crusades on Western Europe. For your synthesis, you could discuss how a byproduct of </a:t>
            </a:r>
            <a:r>
              <a:rPr lang="en-US" dirty="0" err="1"/>
              <a:t>ecnomic</a:t>
            </a:r>
            <a:r>
              <a:rPr lang="en-US" dirty="0"/>
              <a:t> improvement was a shift in social structure and the creation of new classes.</a:t>
            </a:r>
          </a:p>
          <a:p>
            <a:pPr lvl="1"/>
            <a:r>
              <a:rPr lang="en-US" b="1" u="sng" dirty="0"/>
              <a:t>This understanding must be part of the argument, not merely a phrase or reference.</a:t>
            </a:r>
          </a:p>
          <a:p>
            <a:pPr lvl="2"/>
            <a:r>
              <a:rPr lang="en-US" dirty="0"/>
              <a:t>Typically 4-6 sentences (a paragraph)</a:t>
            </a:r>
          </a:p>
          <a:p>
            <a:pPr lvl="2"/>
            <a:r>
              <a:rPr lang="en-US" dirty="0"/>
              <a:t>It needs to be insightful and address the entire theme of the essay, rather than just a paragraph </a:t>
            </a:r>
          </a:p>
          <a:p>
            <a:pPr marL="0" indent="0">
              <a:buNone/>
            </a:pPr>
            <a:endParaRPr lang="en-US" dirty="0"/>
          </a:p>
        </p:txBody>
      </p:sp>
    </p:spTree>
    <p:extLst>
      <p:ext uri="{BB962C8B-B14F-4D97-AF65-F5344CB8AC3E}">
        <p14:creationId xmlns:p14="http://schemas.microsoft.com/office/powerpoint/2010/main" val="142196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E75D15-CF17-4901-A858-1470ED659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DF323B8-8C06-4F56-BB4B-B8857128A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3DBC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C9815611-C99C-4C82-B461-6E7A1AB3C671}"/>
              </a:ext>
            </a:extLst>
          </p:cNvPr>
          <p:cNvPicPr>
            <a:picLocks noGrp="1" noChangeAspect="1"/>
          </p:cNvPicPr>
          <p:nvPr>
            <p:ph idx="1"/>
          </p:nvPr>
        </p:nvPicPr>
        <p:blipFill>
          <a:blip r:embed="rId2"/>
          <a:stretch>
            <a:fillRect/>
          </a:stretch>
        </p:blipFill>
        <p:spPr>
          <a:xfrm>
            <a:off x="1419715" y="786900"/>
            <a:ext cx="9352570" cy="5284201"/>
          </a:xfrm>
          <a:prstGeom prst="rect">
            <a:avLst/>
          </a:prstGeom>
        </p:spPr>
      </p:pic>
    </p:spTree>
    <p:extLst>
      <p:ext uri="{BB962C8B-B14F-4D97-AF65-F5344CB8AC3E}">
        <p14:creationId xmlns:p14="http://schemas.microsoft.com/office/powerpoint/2010/main" val="3299101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424B6-949B-4599-B5FD-6B46CE2003FB}"/>
              </a:ext>
            </a:extLst>
          </p:cNvPr>
          <p:cNvSpPr>
            <a:spLocks noGrp="1"/>
          </p:cNvSpPr>
          <p:nvPr>
            <p:ph type="title"/>
          </p:nvPr>
        </p:nvSpPr>
        <p:spPr/>
        <p:txBody>
          <a:bodyPr/>
          <a:lstStyle/>
          <a:p>
            <a:r>
              <a:rPr lang="en-US" dirty="0"/>
              <a:t>Basics</a:t>
            </a:r>
          </a:p>
        </p:txBody>
      </p:sp>
      <p:sp>
        <p:nvSpPr>
          <p:cNvPr id="3" name="Content Placeholder 2">
            <a:extLst>
              <a:ext uri="{FF2B5EF4-FFF2-40B4-BE49-F238E27FC236}">
                <a16:creationId xmlns:a16="http://schemas.microsoft.com/office/drawing/2014/main" id="{6BCA059F-1706-492D-A2DF-413D7A760065}"/>
              </a:ext>
            </a:extLst>
          </p:cNvPr>
          <p:cNvSpPr>
            <a:spLocks noGrp="1"/>
          </p:cNvSpPr>
          <p:nvPr>
            <p:ph idx="1"/>
          </p:nvPr>
        </p:nvSpPr>
        <p:spPr/>
        <p:txBody>
          <a:bodyPr/>
          <a:lstStyle/>
          <a:p>
            <a:r>
              <a:rPr lang="en-US" dirty="0"/>
              <a:t>You will have 45 minutes to complete the DBQ. This includes reading the documents and writing the essay.</a:t>
            </a:r>
          </a:p>
          <a:p>
            <a:r>
              <a:rPr lang="en-US" dirty="0"/>
              <a:t>You will have 5 additional minutes for upload.</a:t>
            </a:r>
          </a:p>
          <a:p>
            <a:r>
              <a:rPr lang="en-US" dirty="0"/>
              <a:t>You can hand write and upload your response </a:t>
            </a:r>
            <a:r>
              <a:rPr lang="en-US" b="1" u="sng" dirty="0"/>
              <a:t>OR</a:t>
            </a:r>
            <a:r>
              <a:rPr lang="en-US" dirty="0"/>
              <a:t> you can type your response.</a:t>
            </a:r>
          </a:p>
        </p:txBody>
      </p:sp>
    </p:spTree>
    <p:extLst>
      <p:ext uri="{BB962C8B-B14F-4D97-AF65-F5344CB8AC3E}">
        <p14:creationId xmlns:p14="http://schemas.microsoft.com/office/powerpoint/2010/main" val="3080268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E181A-1451-4649-826A-67974DB20823}"/>
              </a:ext>
            </a:extLst>
          </p:cNvPr>
          <p:cNvSpPr>
            <a:spLocks noGrp="1"/>
          </p:cNvSpPr>
          <p:nvPr>
            <p:ph type="title"/>
          </p:nvPr>
        </p:nvSpPr>
        <p:spPr/>
        <p:txBody>
          <a:bodyPr/>
          <a:lstStyle/>
          <a:p>
            <a:r>
              <a:rPr lang="en-US" dirty="0"/>
              <a:t>Introduction Paragraph   *0-2 pts*</a:t>
            </a:r>
          </a:p>
        </p:txBody>
      </p:sp>
      <p:sp>
        <p:nvSpPr>
          <p:cNvPr id="3" name="Content Placeholder 2">
            <a:extLst>
              <a:ext uri="{FF2B5EF4-FFF2-40B4-BE49-F238E27FC236}">
                <a16:creationId xmlns:a16="http://schemas.microsoft.com/office/drawing/2014/main" id="{84D05F42-25C9-48B2-A745-1D9F6ACAF997}"/>
              </a:ext>
            </a:extLst>
          </p:cNvPr>
          <p:cNvSpPr>
            <a:spLocks noGrp="1"/>
          </p:cNvSpPr>
          <p:nvPr>
            <p:ph idx="1"/>
          </p:nvPr>
        </p:nvSpPr>
        <p:spPr>
          <a:xfrm>
            <a:off x="0" y="2222287"/>
            <a:ext cx="12192000" cy="4635713"/>
          </a:xfrm>
        </p:spPr>
        <p:txBody>
          <a:bodyPr>
            <a:normAutofit fontScale="85000" lnSpcReduction="20000"/>
          </a:bodyPr>
          <a:lstStyle/>
          <a:p>
            <a:r>
              <a:rPr lang="en-US" b="1" u="sng" dirty="0"/>
              <a:t>The Introduction Paragraph has not changed.</a:t>
            </a:r>
          </a:p>
          <a:p>
            <a:pPr lvl="1"/>
            <a:r>
              <a:rPr lang="en-US" dirty="0"/>
              <a:t>Students are still expected to provide contextualization and a thesis statement.</a:t>
            </a:r>
          </a:p>
          <a:p>
            <a:r>
              <a:rPr lang="en-US" b="1" u="sng" dirty="0"/>
              <a:t>Contextualization (1 point) </a:t>
            </a:r>
          </a:p>
          <a:p>
            <a:pPr lvl="1"/>
            <a:r>
              <a:rPr lang="en-US" dirty="0"/>
              <a:t>Sets the stage for the historic event you will discuss in the essay</a:t>
            </a:r>
          </a:p>
          <a:p>
            <a:pPr lvl="2"/>
            <a:r>
              <a:rPr lang="en-US" dirty="0"/>
              <a:t>Example: </a:t>
            </a:r>
          </a:p>
          <a:p>
            <a:pPr lvl="3"/>
            <a:r>
              <a:rPr lang="en-US" dirty="0"/>
              <a:t>Discussing political revolutions of the 18</a:t>
            </a:r>
            <a:r>
              <a:rPr lang="en-US" baseline="30000" dirty="0"/>
              <a:t>th</a:t>
            </a:r>
            <a:r>
              <a:rPr lang="en-US" dirty="0"/>
              <a:t> and 19</a:t>
            </a:r>
            <a:r>
              <a:rPr lang="en-US" baseline="30000" dirty="0"/>
              <a:t>th</a:t>
            </a:r>
            <a:r>
              <a:rPr lang="en-US" dirty="0"/>
              <a:t> centuries prior to discussing Neo-imperialism </a:t>
            </a:r>
          </a:p>
          <a:p>
            <a:pPr lvl="3"/>
            <a:r>
              <a:rPr lang="en-US" dirty="0"/>
              <a:t>Discussing rise of the Ottoman Empire prior to discussing the European Age of Exploration</a:t>
            </a:r>
          </a:p>
          <a:p>
            <a:pPr lvl="3"/>
            <a:r>
              <a:rPr lang="en-US" dirty="0"/>
              <a:t>Discussing the Agricultural Revolution prior to discussing Industrialization </a:t>
            </a:r>
          </a:p>
          <a:p>
            <a:r>
              <a:rPr lang="en-US" b="1" u="sng" dirty="0"/>
              <a:t>Thesis (1 point) </a:t>
            </a:r>
          </a:p>
          <a:p>
            <a:pPr lvl="1"/>
            <a:r>
              <a:rPr lang="en-US" dirty="0"/>
              <a:t>Directly responds to the prompt and provides an outline for the topics of your essay</a:t>
            </a:r>
          </a:p>
          <a:p>
            <a:pPr lvl="2"/>
            <a:r>
              <a:rPr lang="en-US" dirty="0"/>
              <a:t>Example: To what extent did Christianity impact Latin American societies from 1600-1800? </a:t>
            </a:r>
          </a:p>
          <a:p>
            <a:pPr lvl="3"/>
            <a:r>
              <a:rPr lang="en-US" dirty="0"/>
              <a:t>Christianity greatly impacted Latin Americans societies by ___________, ______________, and _______________. </a:t>
            </a:r>
          </a:p>
          <a:p>
            <a:pPr lvl="2"/>
            <a:r>
              <a:rPr lang="en-US" dirty="0"/>
              <a:t>Example: Compare the impact of the spread of Islam on South Asia and West Africa.</a:t>
            </a:r>
          </a:p>
          <a:p>
            <a:pPr lvl="3"/>
            <a:r>
              <a:rPr lang="en-US" dirty="0"/>
              <a:t>Islam impacted both South Asia and West Africa by ________________________________. However in West Africa, ______________________, while in South Asia _________________________.</a:t>
            </a:r>
          </a:p>
          <a:p>
            <a:pPr lvl="2"/>
            <a:r>
              <a:rPr lang="en-US" dirty="0"/>
              <a:t>Example: Analyze the extent to which absolute monarchs in Western Europe exercised absolute control over populations from 1300-1700.</a:t>
            </a:r>
          </a:p>
          <a:p>
            <a:pPr lvl="3"/>
            <a:r>
              <a:rPr lang="en-US" dirty="0"/>
              <a:t>Absolute monarchs maintained absolute power over populations by ________________________, However, their power shifted after _____________________. </a:t>
            </a:r>
          </a:p>
          <a:p>
            <a:endParaRPr lang="en-US" dirty="0"/>
          </a:p>
        </p:txBody>
      </p:sp>
    </p:spTree>
    <p:extLst>
      <p:ext uri="{BB962C8B-B14F-4D97-AF65-F5344CB8AC3E}">
        <p14:creationId xmlns:p14="http://schemas.microsoft.com/office/powerpoint/2010/main" val="129282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fade">
                                      <p:cBhvr>
                                        <p:cTn id="50" dur="500"/>
                                        <p:tgtEl>
                                          <p:spTgt spid="3">
                                            <p:txEl>
                                              <p:pRg st="13" end="13"/>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Effect transition="in" filter="fade">
                                      <p:cBhvr>
                                        <p:cTn id="53" dur="500"/>
                                        <p:tgtEl>
                                          <p:spTgt spid="3">
                                            <p:txEl>
                                              <p:pRg st="14" end="14"/>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txEl>
                                              <p:pRg st="15" end="15"/>
                                            </p:txEl>
                                          </p:spTgt>
                                        </p:tgtEl>
                                        <p:attrNameLst>
                                          <p:attrName>style.visibility</p:attrName>
                                        </p:attrNameLst>
                                      </p:cBhvr>
                                      <p:to>
                                        <p:strVal val="visible"/>
                                      </p:to>
                                    </p:set>
                                    <p:animEffect transition="in" filter="fade">
                                      <p:cBhvr>
                                        <p:cTn id="56"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E75D15-CF17-4901-A858-1470ED659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DF323B8-8C06-4F56-BB4B-B8857128A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408B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686F0862-97DB-40B7-850C-A74B47AB658D}"/>
              </a:ext>
            </a:extLst>
          </p:cNvPr>
          <p:cNvPicPr>
            <a:picLocks noGrp="1" noChangeAspect="1"/>
          </p:cNvPicPr>
          <p:nvPr>
            <p:ph idx="1"/>
          </p:nvPr>
        </p:nvPicPr>
        <p:blipFill>
          <a:blip r:embed="rId2"/>
          <a:stretch>
            <a:fillRect/>
          </a:stretch>
        </p:blipFill>
        <p:spPr>
          <a:xfrm>
            <a:off x="776041" y="1274418"/>
            <a:ext cx="10639918" cy="4309165"/>
          </a:xfrm>
          <a:prstGeom prst="rect">
            <a:avLst/>
          </a:prstGeom>
        </p:spPr>
      </p:pic>
    </p:spTree>
    <p:extLst>
      <p:ext uri="{BB962C8B-B14F-4D97-AF65-F5344CB8AC3E}">
        <p14:creationId xmlns:p14="http://schemas.microsoft.com/office/powerpoint/2010/main" val="3149186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3B7A5-3848-4691-A778-480D01F91D7D}"/>
              </a:ext>
            </a:extLst>
          </p:cNvPr>
          <p:cNvSpPr>
            <a:spLocks noGrp="1"/>
          </p:cNvSpPr>
          <p:nvPr>
            <p:ph type="title"/>
          </p:nvPr>
        </p:nvSpPr>
        <p:spPr/>
        <p:txBody>
          <a:bodyPr/>
          <a:lstStyle/>
          <a:p>
            <a:r>
              <a:rPr lang="en-US" dirty="0"/>
              <a:t>Evidence From the Documents  *0-3 pts*</a:t>
            </a:r>
          </a:p>
        </p:txBody>
      </p:sp>
      <p:sp>
        <p:nvSpPr>
          <p:cNvPr id="3" name="Content Placeholder 2">
            <a:extLst>
              <a:ext uri="{FF2B5EF4-FFF2-40B4-BE49-F238E27FC236}">
                <a16:creationId xmlns:a16="http://schemas.microsoft.com/office/drawing/2014/main" id="{09E988AD-D2A3-4A2C-8F18-AF7E6A3E5FD9}"/>
              </a:ext>
            </a:extLst>
          </p:cNvPr>
          <p:cNvSpPr>
            <a:spLocks noGrp="1"/>
          </p:cNvSpPr>
          <p:nvPr>
            <p:ph idx="1"/>
          </p:nvPr>
        </p:nvSpPr>
        <p:spPr>
          <a:xfrm>
            <a:off x="428625" y="1809751"/>
            <a:ext cx="11449050" cy="5048250"/>
          </a:xfrm>
        </p:spPr>
        <p:txBody>
          <a:bodyPr/>
          <a:lstStyle/>
          <a:p>
            <a:r>
              <a:rPr lang="en-US" b="1" u="sng" dirty="0"/>
              <a:t>These points will be earned in the body of your essay </a:t>
            </a:r>
          </a:p>
          <a:p>
            <a:r>
              <a:rPr lang="en-US" b="1" i="1" u="sng" dirty="0">
                <a:highlight>
                  <a:srgbClr val="FF0000"/>
                </a:highlight>
              </a:rPr>
              <a:t>Uses</a:t>
            </a:r>
            <a:r>
              <a:rPr lang="en-US" b="1" u="sng" dirty="0"/>
              <a:t> the content of </a:t>
            </a:r>
            <a:r>
              <a:rPr lang="en-US" b="1" i="1" u="sng" dirty="0"/>
              <a:t>at least </a:t>
            </a:r>
            <a:r>
              <a:rPr lang="en-US" b="1" i="1" u="sng" dirty="0">
                <a:highlight>
                  <a:srgbClr val="FF0000"/>
                </a:highlight>
              </a:rPr>
              <a:t>two documents </a:t>
            </a:r>
            <a:r>
              <a:rPr lang="en-US" b="1" u="sng" dirty="0"/>
              <a:t>to address the topic of the prompt (1 point )</a:t>
            </a:r>
          </a:p>
          <a:p>
            <a:pPr lvl="1"/>
            <a:r>
              <a:rPr lang="en-US" dirty="0"/>
              <a:t>Accurately describes the content in the documents (rather than quoting) </a:t>
            </a:r>
          </a:p>
          <a:p>
            <a:r>
              <a:rPr lang="en-US" b="1" i="1" u="sng" dirty="0">
                <a:highlight>
                  <a:srgbClr val="FF0000"/>
                </a:highlight>
              </a:rPr>
              <a:t>Supports</a:t>
            </a:r>
            <a:r>
              <a:rPr lang="en-US" b="1" u="sng" dirty="0">
                <a:highlight>
                  <a:srgbClr val="FF0000"/>
                </a:highlight>
              </a:rPr>
              <a:t> and argument </a:t>
            </a:r>
            <a:r>
              <a:rPr lang="en-US" b="1" u="sng" dirty="0"/>
              <a:t>in response to the prompt using </a:t>
            </a:r>
            <a:r>
              <a:rPr lang="en-US" b="1" i="1" u="sng" dirty="0">
                <a:highlight>
                  <a:srgbClr val="FF0000"/>
                </a:highlight>
              </a:rPr>
              <a:t>two documents </a:t>
            </a:r>
            <a:r>
              <a:rPr lang="en-US" b="1" u="sng" dirty="0"/>
              <a:t>(1 point) </a:t>
            </a:r>
          </a:p>
          <a:p>
            <a:pPr lvl="1"/>
            <a:r>
              <a:rPr lang="en-US" dirty="0"/>
              <a:t>When you are describing the content of the document, you are relating it back to the prompt to support your thesis </a:t>
            </a:r>
          </a:p>
          <a:p>
            <a:r>
              <a:rPr lang="en-US" b="1" i="1" u="sng" dirty="0">
                <a:highlight>
                  <a:srgbClr val="FF0000"/>
                </a:highlight>
              </a:rPr>
              <a:t>Supports</a:t>
            </a:r>
            <a:r>
              <a:rPr lang="en-US" b="1" u="sng" dirty="0">
                <a:highlight>
                  <a:srgbClr val="FF0000"/>
                </a:highlight>
              </a:rPr>
              <a:t> and argument </a:t>
            </a:r>
            <a:r>
              <a:rPr lang="en-US" b="1" u="sng" dirty="0"/>
              <a:t>in response to the prompt using at least </a:t>
            </a:r>
            <a:r>
              <a:rPr lang="en-US" b="1" i="1" u="sng" dirty="0">
                <a:highlight>
                  <a:srgbClr val="FF0000"/>
                </a:highlight>
              </a:rPr>
              <a:t>four documents </a:t>
            </a:r>
            <a:r>
              <a:rPr lang="en-US" b="1" u="sng" dirty="0"/>
              <a:t>(1 point) </a:t>
            </a:r>
          </a:p>
          <a:p>
            <a:pPr lvl="1"/>
            <a:r>
              <a:rPr lang="en-US" dirty="0"/>
              <a:t>Same as above, but you use 4 documents </a:t>
            </a:r>
          </a:p>
          <a:p>
            <a:endParaRPr lang="en-US" dirty="0"/>
          </a:p>
        </p:txBody>
      </p:sp>
    </p:spTree>
    <p:extLst>
      <p:ext uri="{BB962C8B-B14F-4D97-AF65-F5344CB8AC3E}">
        <p14:creationId xmlns:p14="http://schemas.microsoft.com/office/powerpoint/2010/main" val="318092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0D6C2-70DA-4F80-B50A-2006BB25540D}"/>
              </a:ext>
            </a:extLst>
          </p:cNvPr>
          <p:cNvSpPr>
            <a:spLocks noGrp="1"/>
          </p:cNvSpPr>
          <p:nvPr>
            <p:ph type="title"/>
          </p:nvPr>
        </p:nvSpPr>
        <p:spPr/>
        <p:txBody>
          <a:bodyPr/>
          <a:lstStyle/>
          <a:p>
            <a:r>
              <a:rPr lang="en-US" dirty="0"/>
              <a:t>Using vs. Supporting</a:t>
            </a:r>
          </a:p>
        </p:txBody>
      </p:sp>
      <p:sp>
        <p:nvSpPr>
          <p:cNvPr id="3" name="Content Placeholder 2">
            <a:extLst>
              <a:ext uri="{FF2B5EF4-FFF2-40B4-BE49-F238E27FC236}">
                <a16:creationId xmlns:a16="http://schemas.microsoft.com/office/drawing/2014/main" id="{BCB5E482-92E5-460A-A7D0-118A86745896}"/>
              </a:ext>
            </a:extLst>
          </p:cNvPr>
          <p:cNvSpPr>
            <a:spLocks noGrp="1"/>
          </p:cNvSpPr>
          <p:nvPr>
            <p:ph idx="1"/>
          </p:nvPr>
        </p:nvSpPr>
        <p:spPr>
          <a:xfrm>
            <a:off x="505200" y="3124551"/>
            <a:ext cx="10554574" cy="3636511"/>
          </a:xfrm>
        </p:spPr>
        <p:txBody>
          <a:bodyPr/>
          <a:lstStyle/>
          <a:p>
            <a:r>
              <a:rPr lang="en-US" b="1" u="sng" dirty="0"/>
              <a:t>Using the content</a:t>
            </a:r>
          </a:p>
          <a:p>
            <a:pPr lvl="1"/>
            <a:r>
              <a:rPr lang="en-US" dirty="0" err="1"/>
              <a:t>Nobre’s</a:t>
            </a:r>
            <a:r>
              <a:rPr lang="en-US" dirty="0"/>
              <a:t> confession shows that areas in Brazil were still practicing indigenous religions rather than adhering to Catholicism. (Doc 1)</a:t>
            </a:r>
          </a:p>
          <a:p>
            <a:r>
              <a:rPr lang="en-US" b="1" u="sng" dirty="0"/>
              <a:t>Supports an argument</a:t>
            </a:r>
          </a:p>
          <a:p>
            <a:pPr lvl="1"/>
            <a:r>
              <a:rPr lang="en-US" dirty="0"/>
              <a:t>Despite the spread of Catholicism in the New World, many individuals still maintained traditional religious practices when further away from settled areas. </a:t>
            </a:r>
            <a:r>
              <a:rPr lang="en-US" dirty="0" err="1"/>
              <a:t>Nobre’s</a:t>
            </a:r>
            <a:r>
              <a:rPr lang="en-US" dirty="0"/>
              <a:t> confession shows that areas in Brazil were still practicing indigenous religions rather than adhering to Catholicism. This confession is significant because it presents a situation where someone of mixed ancestry is trying to maintain both cultures. (Doc 1) </a:t>
            </a:r>
          </a:p>
          <a:p>
            <a:endParaRPr lang="en-US" dirty="0"/>
          </a:p>
          <a:p>
            <a:endParaRPr lang="en-US" dirty="0"/>
          </a:p>
        </p:txBody>
      </p:sp>
      <p:pic>
        <p:nvPicPr>
          <p:cNvPr id="4" name="Picture 3">
            <a:extLst>
              <a:ext uri="{FF2B5EF4-FFF2-40B4-BE49-F238E27FC236}">
                <a16:creationId xmlns:a16="http://schemas.microsoft.com/office/drawing/2014/main" id="{C5E01A91-E7F0-46DC-A06E-6D6F20E0692F}"/>
              </a:ext>
            </a:extLst>
          </p:cNvPr>
          <p:cNvPicPr>
            <a:picLocks noChangeAspect="1"/>
          </p:cNvPicPr>
          <p:nvPr/>
        </p:nvPicPr>
        <p:blipFill>
          <a:blip r:embed="rId2"/>
          <a:stretch>
            <a:fillRect/>
          </a:stretch>
        </p:blipFill>
        <p:spPr>
          <a:xfrm>
            <a:off x="6095999" y="116242"/>
            <a:ext cx="5958205" cy="3008309"/>
          </a:xfrm>
          <a:prstGeom prst="rect">
            <a:avLst/>
          </a:prstGeom>
        </p:spPr>
      </p:pic>
    </p:spTree>
    <p:extLst>
      <p:ext uri="{BB962C8B-B14F-4D97-AF65-F5344CB8AC3E}">
        <p14:creationId xmlns:p14="http://schemas.microsoft.com/office/powerpoint/2010/main" val="410123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7EA11-B34C-4CBE-B7FA-24066783B178}"/>
              </a:ext>
            </a:extLst>
          </p:cNvPr>
          <p:cNvSpPr>
            <a:spLocks noGrp="1"/>
          </p:cNvSpPr>
          <p:nvPr>
            <p:ph type="title"/>
          </p:nvPr>
        </p:nvSpPr>
        <p:spPr/>
        <p:txBody>
          <a:bodyPr/>
          <a:lstStyle/>
          <a:p>
            <a:r>
              <a:rPr lang="en-US" dirty="0"/>
              <a:t>Outside Evidence     *0-2 pts.*</a:t>
            </a:r>
          </a:p>
        </p:txBody>
      </p:sp>
      <p:sp>
        <p:nvSpPr>
          <p:cNvPr id="3" name="Content Placeholder 2">
            <a:extLst>
              <a:ext uri="{FF2B5EF4-FFF2-40B4-BE49-F238E27FC236}">
                <a16:creationId xmlns:a16="http://schemas.microsoft.com/office/drawing/2014/main" id="{7C6C4337-41EF-43A3-AEA8-11BBF2164E8A}"/>
              </a:ext>
            </a:extLst>
          </p:cNvPr>
          <p:cNvSpPr>
            <a:spLocks noGrp="1"/>
          </p:cNvSpPr>
          <p:nvPr>
            <p:ph idx="1"/>
          </p:nvPr>
        </p:nvSpPr>
        <p:spPr/>
        <p:txBody>
          <a:bodyPr/>
          <a:lstStyle/>
          <a:p>
            <a:r>
              <a:rPr lang="en-US" dirty="0"/>
              <a:t>Must be within the body of your essay</a:t>
            </a:r>
          </a:p>
          <a:p>
            <a:r>
              <a:rPr lang="en-US" b="1" u="sng" dirty="0"/>
              <a:t>Uses at least </a:t>
            </a:r>
            <a:r>
              <a:rPr lang="en-US" b="1" u="sng" dirty="0">
                <a:highlight>
                  <a:srgbClr val="FF0000"/>
                </a:highlight>
              </a:rPr>
              <a:t>one additional piece </a:t>
            </a:r>
            <a:r>
              <a:rPr lang="en-US" b="1" u="sng" dirty="0"/>
              <a:t>of the specific historical evidence (beyond that found in the documents) relevant to an argument about the prompt (1 point)</a:t>
            </a:r>
          </a:p>
          <a:p>
            <a:r>
              <a:rPr lang="en-US" b="1" u="sng" dirty="0"/>
              <a:t>Describes a </a:t>
            </a:r>
            <a:r>
              <a:rPr lang="en-US" b="1" u="sng" dirty="0">
                <a:highlight>
                  <a:srgbClr val="FF0000"/>
                </a:highlight>
              </a:rPr>
              <a:t>second piece</a:t>
            </a:r>
            <a:r>
              <a:rPr lang="en-US" b="1" u="sng" dirty="0"/>
              <a:t> of specific historical evidence. (1 point)</a:t>
            </a:r>
          </a:p>
          <a:p>
            <a:r>
              <a:rPr lang="en-US" b="1" u="sng" dirty="0"/>
              <a:t>Think: </a:t>
            </a:r>
          </a:p>
          <a:p>
            <a:pPr lvl="1"/>
            <a:r>
              <a:rPr lang="en-US" dirty="0"/>
              <a:t>Vocabulary </a:t>
            </a:r>
          </a:p>
          <a:p>
            <a:pPr lvl="1"/>
            <a:r>
              <a:rPr lang="en-US" dirty="0"/>
              <a:t>People</a:t>
            </a:r>
          </a:p>
          <a:p>
            <a:pPr lvl="1"/>
            <a:r>
              <a:rPr lang="en-US" dirty="0"/>
              <a:t>Place</a:t>
            </a:r>
          </a:p>
          <a:p>
            <a:pPr lvl="1"/>
            <a:r>
              <a:rPr lang="en-US" dirty="0"/>
              <a:t>Historic Event</a:t>
            </a:r>
          </a:p>
        </p:txBody>
      </p:sp>
    </p:spTree>
    <p:custDataLst>
      <p:tags r:id="rId1"/>
    </p:custDataLst>
    <p:extLst>
      <p:ext uri="{BB962C8B-B14F-4D97-AF65-F5344CB8AC3E}">
        <p14:creationId xmlns:p14="http://schemas.microsoft.com/office/powerpoint/2010/main" val="3361108907"/>
      </p:ext>
    </p:extLst>
  </p:cSld>
  <p:clrMapOvr>
    <a:masterClrMapping/>
  </p:clrMapOvr>
  <mc:AlternateContent xmlns:mc="http://schemas.openxmlformats.org/markup-compatibility/2006">
    <mc:Choice xmlns:p14="http://schemas.microsoft.com/office/powerpoint/2010/main" Requires="p14">
      <p:transition spd="slow" p14:dur="2000" advTm="223166"/>
    </mc:Choice>
    <mc:Fallback>
      <p:transition spd="slow" advTm="2231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E75D15-CF17-4901-A858-1470ED659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DF323B8-8C06-4F56-BB4B-B8857128A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60A0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F30D3FD9-ADAB-470A-A0B9-1035182AA616}"/>
              </a:ext>
            </a:extLst>
          </p:cNvPr>
          <p:cNvPicPr>
            <a:picLocks noGrp="1" noChangeAspect="1"/>
          </p:cNvPicPr>
          <p:nvPr>
            <p:ph idx="1"/>
          </p:nvPr>
        </p:nvPicPr>
        <p:blipFill>
          <a:blip r:embed="rId2"/>
          <a:stretch>
            <a:fillRect/>
          </a:stretch>
        </p:blipFill>
        <p:spPr>
          <a:xfrm>
            <a:off x="2413630" y="786900"/>
            <a:ext cx="7364739" cy="5284201"/>
          </a:xfrm>
          <a:prstGeom prst="rect">
            <a:avLst/>
          </a:prstGeom>
        </p:spPr>
      </p:pic>
    </p:spTree>
    <p:extLst>
      <p:ext uri="{BB962C8B-B14F-4D97-AF65-F5344CB8AC3E}">
        <p14:creationId xmlns:p14="http://schemas.microsoft.com/office/powerpoint/2010/main" val="16200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07218-F432-4034-B13D-0ECD8D5026F6}"/>
              </a:ext>
            </a:extLst>
          </p:cNvPr>
          <p:cNvSpPr>
            <a:spLocks noGrp="1"/>
          </p:cNvSpPr>
          <p:nvPr>
            <p:ph type="title"/>
          </p:nvPr>
        </p:nvSpPr>
        <p:spPr/>
        <p:txBody>
          <a:bodyPr/>
          <a:lstStyle/>
          <a:p>
            <a:r>
              <a:rPr lang="en-US" dirty="0"/>
              <a:t>Analysis and Reasoning		*0-2 pts*</a:t>
            </a:r>
          </a:p>
        </p:txBody>
      </p:sp>
      <p:sp>
        <p:nvSpPr>
          <p:cNvPr id="3" name="Content Placeholder 2">
            <a:extLst>
              <a:ext uri="{FF2B5EF4-FFF2-40B4-BE49-F238E27FC236}">
                <a16:creationId xmlns:a16="http://schemas.microsoft.com/office/drawing/2014/main" id="{86A7D68B-2C66-4B06-B995-DDF0BEEAC23D}"/>
              </a:ext>
            </a:extLst>
          </p:cNvPr>
          <p:cNvSpPr>
            <a:spLocks noGrp="1"/>
          </p:cNvSpPr>
          <p:nvPr>
            <p:ph idx="1"/>
          </p:nvPr>
        </p:nvSpPr>
        <p:spPr>
          <a:xfrm>
            <a:off x="209550" y="2222287"/>
            <a:ext cx="11791950" cy="4559513"/>
          </a:xfrm>
        </p:spPr>
        <p:txBody>
          <a:bodyPr>
            <a:normAutofit/>
          </a:bodyPr>
          <a:lstStyle/>
          <a:p>
            <a:r>
              <a:rPr lang="en-US" b="1" u="sng" dirty="0"/>
              <a:t>For </a:t>
            </a:r>
            <a:r>
              <a:rPr lang="en-US" b="1" u="sng" dirty="0">
                <a:highlight>
                  <a:srgbClr val="FF0000"/>
                </a:highlight>
              </a:rPr>
              <a:t>one document</a:t>
            </a:r>
            <a:r>
              <a:rPr lang="en-US" b="1" u="sng" dirty="0"/>
              <a:t>, explains how or why the document’s POV, purpose, historical situation, or audience is relevant to an argument (1 point) </a:t>
            </a:r>
          </a:p>
          <a:p>
            <a:pPr lvl="1"/>
            <a:r>
              <a:rPr lang="en-US" b="1" u="sng" dirty="0"/>
              <a:t>HIPP Acronym: </a:t>
            </a:r>
          </a:p>
          <a:p>
            <a:pPr lvl="2"/>
            <a:r>
              <a:rPr lang="en-US" sz="1700" b="1" u="sng" dirty="0"/>
              <a:t>H</a:t>
            </a:r>
            <a:r>
              <a:rPr lang="en-US" dirty="0"/>
              <a:t>istorical Situation – What is happening at the time period and place that influences the document or author</a:t>
            </a:r>
          </a:p>
          <a:p>
            <a:pPr lvl="2"/>
            <a:r>
              <a:rPr lang="en-US" sz="1700" b="1" u="sng" dirty="0"/>
              <a:t>I</a:t>
            </a:r>
            <a:r>
              <a:rPr lang="en-US" dirty="0"/>
              <a:t>ntended Audience – Who is supposed to view this </a:t>
            </a:r>
            <a:r>
              <a:rPr lang="en-US" dirty="0" err="1"/>
              <a:t>docuent</a:t>
            </a:r>
            <a:r>
              <a:rPr lang="en-US" dirty="0"/>
              <a:t>, photograph, graph, etc. How does that shape the document?</a:t>
            </a:r>
          </a:p>
          <a:p>
            <a:pPr lvl="2"/>
            <a:r>
              <a:rPr lang="en-US" sz="1900" b="1" u="sng" dirty="0"/>
              <a:t>P</a:t>
            </a:r>
            <a:r>
              <a:rPr lang="en-US" dirty="0"/>
              <a:t>OV – How does the </a:t>
            </a:r>
            <a:r>
              <a:rPr lang="en-US" dirty="0" err="1"/>
              <a:t>invidual’s</a:t>
            </a:r>
            <a:r>
              <a:rPr lang="en-US" dirty="0"/>
              <a:t> background, culture, ethnicity, socio-economic status, gender, occupation, etc. influence their writing, photography, art, etc. </a:t>
            </a:r>
          </a:p>
          <a:p>
            <a:pPr lvl="2"/>
            <a:r>
              <a:rPr lang="en-US" sz="1700" b="1" u="sng" dirty="0"/>
              <a:t>P</a:t>
            </a:r>
            <a:r>
              <a:rPr lang="en-US" dirty="0"/>
              <a:t>urpose – Why is this document being written? How does the reason it is being created influence the document?</a:t>
            </a:r>
          </a:p>
          <a:p>
            <a:r>
              <a:rPr lang="en-US" b="1" u="sng" dirty="0"/>
              <a:t>For </a:t>
            </a:r>
            <a:r>
              <a:rPr lang="en-US" b="1" u="sng" dirty="0">
                <a:highlight>
                  <a:srgbClr val="FF0000"/>
                </a:highlight>
              </a:rPr>
              <a:t>two documents </a:t>
            </a:r>
            <a:r>
              <a:rPr lang="en-US" b="1" u="sng" dirty="0"/>
              <a:t>explains how or why the document’s POV, purpose, historical situation, or audience is relevant to an argument (1 point) </a:t>
            </a:r>
          </a:p>
          <a:p>
            <a:r>
              <a:rPr lang="en-US" b="1" u="sng" dirty="0"/>
              <a:t>Be sure to explain HIPP rather than identifying</a:t>
            </a:r>
          </a:p>
        </p:txBody>
      </p:sp>
    </p:spTree>
    <p:extLst>
      <p:ext uri="{BB962C8B-B14F-4D97-AF65-F5344CB8AC3E}">
        <p14:creationId xmlns:p14="http://schemas.microsoft.com/office/powerpoint/2010/main" val="272453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6.2|32.1|13.1|19.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229</TotalTime>
  <Words>1257</Words>
  <Application>Microsoft Office PowerPoint</Application>
  <PresentationFormat>Widescreen</PresentationFormat>
  <Paragraphs>92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2</vt:lpstr>
      <vt:lpstr>Quotable</vt:lpstr>
      <vt:lpstr>2020 AP History DBQ</vt:lpstr>
      <vt:lpstr>Basics</vt:lpstr>
      <vt:lpstr>Introduction Paragraph   *0-2 pts*</vt:lpstr>
      <vt:lpstr>PowerPoint Presentation</vt:lpstr>
      <vt:lpstr>Evidence From the Documents  *0-3 pts*</vt:lpstr>
      <vt:lpstr>Using vs. Supporting</vt:lpstr>
      <vt:lpstr>Outside Evidence     *0-2 pts.*</vt:lpstr>
      <vt:lpstr>PowerPoint Presentation</vt:lpstr>
      <vt:lpstr>Analysis and Reasoning  *0-2 pts*</vt:lpstr>
      <vt:lpstr>Identifying vs.  Explaining </vt:lpstr>
      <vt:lpstr>PowerPoint Presentation</vt:lpstr>
      <vt:lpstr>Synthesis    *0-1 pt.*</vt:lpstr>
      <vt:lpstr>Examples of Synthesis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AP History DBQ</dc:title>
  <dc:creator>Natasha Beemon</dc:creator>
  <cp:lastModifiedBy>Natasha Beemon</cp:lastModifiedBy>
  <cp:revision>3</cp:revision>
  <dcterms:created xsi:type="dcterms:W3CDTF">2020-04-18T20:40:52Z</dcterms:created>
  <dcterms:modified xsi:type="dcterms:W3CDTF">2020-04-19T01:01:05Z</dcterms:modified>
</cp:coreProperties>
</file>