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ink/inkAction1.xml" ContentType="application/vnd.ms-office.inkAction+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2" r:id="rId7"/>
    <p:sldId id="263" r:id="rId8"/>
    <p:sldId id="264" r:id="rId9"/>
    <p:sldId id="266" r:id="rId10"/>
    <p:sldId id="265" r:id="rId11"/>
    <p:sldId id="267" r:id="rId12"/>
    <p:sldId id="268" r:id="rId13"/>
    <p:sldId id="269" r:id="rId14"/>
    <p:sldId id="270" r:id="rId15"/>
    <p:sldId id="275" r:id="rId16"/>
    <p:sldId id="274" r:id="rId17"/>
    <p:sldId id="272" r:id="rId18"/>
    <p:sldId id="271"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3-24T13:21:03.7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8390">
    <iact:property name="dataType"/>
    <iact:actionData xml:id="d0">
      <inkml:trace xmlns:inkml="http://www.w3.org/2003/InkML" xml:id="stk0" contextRef="#ctx0" brushRef="#br0">21537 7002 0,'51'0'50,"-26"0"-41,26 0 3,0 0 0,-1 0-9,52 0 3,-51 0 0,50 0 5,26 0-6,-76 0 11,25 0-14,51 0 11,-51 0-8,25 0 0,26 0 6,-26 0-3,26 0 0,26 50 0,-52-50 0,26 0 2,25 0-4,0 0 6,0 0-8,153 0 1,-153 0 9,76 0-9,-25 0 6,-101 0-1,-77 0-5,1 0 6,24 0-5,-24 0 9</inkml:trace>
    </iact:actionData>
  </iact:action>
</iact:action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jpeg"/><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4" Type="http://schemas.microsoft.com/office/2011/relationships/inkAction" Target="../ink/inkAction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37A8-D9C0-45D1-AC39-C60E5B5AB8EE}"/>
              </a:ext>
            </a:extLst>
          </p:cNvPr>
          <p:cNvSpPr>
            <a:spLocks noGrp="1"/>
          </p:cNvSpPr>
          <p:nvPr>
            <p:ph type="ctrTitle"/>
          </p:nvPr>
        </p:nvSpPr>
        <p:spPr/>
        <p:txBody>
          <a:bodyPr/>
          <a:lstStyle/>
          <a:p>
            <a:r>
              <a:rPr lang="en-US" dirty="0"/>
              <a:t>The Sick Man of Europe</a:t>
            </a:r>
          </a:p>
        </p:txBody>
      </p:sp>
      <p:sp>
        <p:nvSpPr>
          <p:cNvPr id="3" name="Subtitle 2">
            <a:extLst>
              <a:ext uri="{FF2B5EF4-FFF2-40B4-BE49-F238E27FC236}">
                <a16:creationId xmlns:a16="http://schemas.microsoft.com/office/drawing/2014/main" id="{9685817F-45A9-46F6-860F-6422DE32B16D}"/>
              </a:ext>
            </a:extLst>
          </p:cNvPr>
          <p:cNvSpPr>
            <a:spLocks noGrp="1"/>
          </p:cNvSpPr>
          <p:nvPr>
            <p:ph type="subTitle" idx="1"/>
          </p:nvPr>
        </p:nvSpPr>
        <p:spPr/>
        <p:txBody>
          <a:bodyPr>
            <a:normAutofit lnSpcReduction="10000"/>
          </a:bodyPr>
          <a:lstStyle/>
          <a:p>
            <a:r>
              <a:rPr lang="en-US" dirty="0"/>
              <a:t>Ottoman Decline</a:t>
            </a:r>
          </a:p>
          <a:p>
            <a:r>
              <a:rPr lang="en-US" dirty="0"/>
              <a:t>Beemon</a:t>
            </a:r>
          </a:p>
          <a:p>
            <a:r>
              <a:rPr lang="en-US" dirty="0"/>
              <a:t>Spring 2020</a:t>
            </a:r>
          </a:p>
        </p:txBody>
      </p:sp>
      <p:sp>
        <p:nvSpPr>
          <p:cNvPr id="4" name="Rectangle 3">
            <a:extLst>
              <a:ext uri="{FF2B5EF4-FFF2-40B4-BE49-F238E27FC236}">
                <a16:creationId xmlns:a16="http://schemas.microsoft.com/office/drawing/2014/main" id="{E7E0C3D1-6642-46BD-B41C-13D6EE1446F9}"/>
              </a:ext>
            </a:extLst>
          </p:cNvPr>
          <p:cNvSpPr/>
          <p:nvPr/>
        </p:nvSpPr>
        <p:spPr>
          <a:xfrm>
            <a:off x="441959" y="464989"/>
            <a:ext cx="11599650"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Westernizing without Industrializing</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50807666"/>
      </p:ext>
    </p:extLst>
  </p:cSld>
  <p:clrMapOvr>
    <a:masterClrMapping/>
  </p:clrMapOvr>
  <mc:AlternateContent xmlns:mc="http://schemas.openxmlformats.org/markup-compatibility/2006" xmlns:p14="http://schemas.microsoft.com/office/powerpoint/2010/main">
    <mc:Choice Requires="p14">
      <p:transition spd="slow" p14:dur="2000" advTm="25510"/>
    </mc:Choice>
    <mc:Fallback xmlns="">
      <p:transition spd="slow" advTm="255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077" name="Group 72">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4"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078"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88"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787F7BC5-85CD-4C78-82E3-A782ADFF1D67}"/>
              </a:ext>
            </a:extLst>
          </p:cNvPr>
          <p:cNvSpPr>
            <a:spLocks noGrp="1"/>
          </p:cNvSpPr>
          <p:nvPr>
            <p:ph type="title"/>
          </p:nvPr>
        </p:nvSpPr>
        <p:spPr>
          <a:xfrm>
            <a:off x="6483096" y="624110"/>
            <a:ext cx="5021516" cy="1280890"/>
          </a:xfrm>
        </p:spPr>
        <p:txBody>
          <a:bodyPr>
            <a:normAutofit/>
          </a:bodyPr>
          <a:lstStyle/>
          <a:p>
            <a:r>
              <a:rPr lang="en-US"/>
              <a:t>Leaders</a:t>
            </a:r>
            <a:endParaRPr lang="en-US" dirty="0"/>
          </a:p>
        </p:txBody>
      </p:sp>
      <p:sp>
        <p:nvSpPr>
          <p:cNvPr id="101" name="Rectangle 100">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074" name="Picture 2" descr="Alexander II of Russia - Wikipedia">
            <a:extLst>
              <a:ext uri="{FF2B5EF4-FFF2-40B4-BE49-F238E27FC236}">
                <a16:creationId xmlns:a16="http://schemas.microsoft.com/office/drawing/2014/main" id="{DB3212F1-6F7B-418C-B3FE-F862D07543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80"/>
          <a:stretch/>
        </p:blipFill>
        <p:spPr bwMode="auto">
          <a:xfrm>
            <a:off x="-1554" y="1731"/>
            <a:ext cx="465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CA451B2-D022-404C-9262-5CB05DFE7103}"/>
              </a:ext>
            </a:extLst>
          </p:cNvPr>
          <p:cNvSpPr>
            <a:spLocks noGrp="1"/>
          </p:cNvSpPr>
          <p:nvPr>
            <p:ph idx="1"/>
          </p:nvPr>
        </p:nvSpPr>
        <p:spPr>
          <a:xfrm>
            <a:off x="6438191" y="1289199"/>
            <a:ext cx="5066419" cy="5556886"/>
          </a:xfrm>
        </p:spPr>
        <p:txBody>
          <a:bodyPr>
            <a:normAutofit/>
          </a:bodyPr>
          <a:lstStyle/>
          <a:p>
            <a:pPr>
              <a:lnSpc>
                <a:spcPct val="90000"/>
              </a:lnSpc>
            </a:pPr>
            <a:r>
              <a:rPr lang="en-US" sz="1400" dirty="0"/>
              <a:t>Tsar Alexander I (r. 1801-1825)</a:t>
            </a:r>
          </a:p>
          <a:p>
            <a:pPr lvl="1">
              <a:lnSpc>
                <a:spcPct val="90000"/>
              </a:lnSpc>
            </a:pPr>
            <a:r>
              <a:rPr lang="en-US" sz="1400" dirty="0"/>
              <a:t>Grandmother was Catherine the Great</a:t>
            </a:r>
          </a:p>
          <a:p>
            <a:pPr lvl="1">
              <a:lnSpc>
                <a:spcPct val="90000"/>
              </a:lnSpc>
            </a:pPr>
            <a:r>
              <a:rPr lang="en-US" sz="1400" dirty="0"/>
              <a:t>In power during Napoleonic invasions</a:t>
            </a:r>
          </a:p>
          <a:p>
            <a:pPr lvl="1">
              <a:lnSpc>
                <a:spcPct val="90000"/>
              </a:lnSpc>
            </a:pPr>
            <a:r>
              <a:rPr lang="en-US" sz="1400" dirty="0"/>
              <a:t>Participated in the Congress of Vienna</a:t>
            </a:r>
          </a:p>
          <a:p>
            <a:pPr>
              <a:lnSpc>
                <a:spcPct val="90000"/>
              </a:lnSpc>
            </a:pPr>
            <a:endParaRPr lang="en-US" sz="1400" dirty="0"/>
          </a:p>
          <a:p>
            <a:pPr>
              <a:lnSpc>
                <a:spcPct val="90000"/>
              </a:lnSpc>
            </a:pPr>
            <a:r>
              <a:rPr lang="en-US" sz="1400" dirty="0"/>
              <a:t>Tsar Nicholas I (r. 1825-1855)</a:t>
            </a:r>
          </a:p>
          <a:p>
            <a:pPr lvl="1">
              <a:lnSpc>
                <a:spcPct val="90000"/>
              </a:lnSpc>
            </a:pPr>
            <a:r>
              <a:rPr lang="en-US" sz="1400" dirty="0"/>
              <a:t>Conservative and suspicious </a:t>
            </a:r>
          </a:p>
          <a:p>
            <a:pPr lvl="1">
              <a:lnSpc>
                <a:spcPct val="90000"/>
              </a:lnSpc>
            </a:pPr>
            <a:r>
              <a:rPr lang="en-US" sz="1400" dirty="0"/>
              <a:t>Decembrist revolt </a:t>
            </a:r>
          </a:p>
          <a:p>
            <a:pPr marL="457200" lvl="1" indent="0">
              <a:lnSpc>
                <a:spcPct val="90000"/>
              </a:lnSpc>
              <a:buNone/>
            </a:pPr>
            <a:endParaRPr lang="en-US" sz="1400" dirty="0"/>
          </a:p>
          <a:p>
            <a:pPr>
              <a:lnSpc>
                <a:spcPct val="90000"/>
              </a:lnSpc>
            </a:pPr>
            <a:r>
              <a:rPr lang="en-US" sz="1400" dirty="0"/>
              <a:t>Tsar Alexander II (r. 1855-1881)</a:t>
            </a:r>
          </a:p>
          <a:p>
            <a:pPr lvl="1">
              <a:lnSpc>
                <a:spcPct val="90000"/>
              </a:lnSpc>
            </a:pPr>
            <a:r>
              <a:rPr lang="en-US" sz="1400" dirty="0"/>
              <a:t>Emancipation of the serfs </a:t>
            </a:r>
          </a:p>
          <a:p>
            <a:pPr lvl="1">
              <a:lnSpc>
                <a:spcPct val="90000"/>
              </a:lnSpc>
            </a:pPr>
            <a:r>
              <a:rPr lang="en-US" sz="1400" dirty="0"/>
              <a:t>Est. new joint-stock co,</a:t>
            </a:r>
          </a:p>
          <a:p>
            <a:pPr lvl="1">
              <a:lnSpc>
                <a:spcPct val="90000"/>
              </a:lnSpc>
            </a:pPr>
            <a:r>
              <a:rPr lang="en-US" sz="1400" dirty="0"/>
              <a:t>Modernized administration </a:t>
            </a:r>
          </a:p>
          <a:p>
            <a:pPr lvl="1">
              <a:lnSpc>
                <a:spcPct val="90000"/>
              </a:lnSpc>
            </a:pPr>
            <a:r>
              <a:rPr lang="en-US" sz="1400" dirty="0"/>
              <a:t>Est. of individuals involved in intellectual studies, art, and professionalism in the cities </a:t>
            </a:r>
          </a:p>
          <a:p>
            <a:pPr lvl="1">
              <a:lnSpc>
                <a:spcPct val="90000"/>
              </a:lnSpc>
            </a:pPr>
            <a:r>
              <a:rPr lang="en-US" sz="1400" dirty="0"/>
              <a:t>Dev. Of universities</a:t>
            </a:r>
          </a:p>
          <a:p>
            <a:pPr lvl="1">
              <a:lnSpc>
                <a:spcPct val="90000"/>
              </a:lnSpc>
            </a:pPr>
            <a:r>
              <a:rPr lang="en-US" sz="1400" dirty="0"/>
              <a:t>Assassinated </a:t>
            </a:r>
          </a:p>
          <a:p>
            <a:pPr>
              <a:lnSpc>
                <a:spcPct val="90000"/>
              </a:lnSpc>
            </a:pPr>
            <a:endParaRPr lang="en-US" sz="700" dirty="0"/>
          </a:p>
        </p:txBody>
      </p:sp>
    </p:spTree>
    <p:extLst>
      <p:ext uri="{BB962C8B-B14F-4D97-AF65-F5344CB8AC3E}">
        <p14:creationId xmlns:p14="http://schemas.microsoft.com/office/powerpoint/2010/main" val="101347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D669-750F-4307-96B8-BCA424981EE6}"/>
              </a:ext>
            </a:extLst>
          </p:cNvPr>
          <p:cNvSpPr>
            <a:spLocks noGrp="1"/>
          </p:cNvSpPr>
          <p:nvPr>
            <p:ph type="title"/>
          </p:nvPr>
        </p:nvSpPr>
        <p:spPr/>
        <p:txBody>
          <a:bodyPr/>
          <a:lstStyle/>
          <a:p>
            <a:r>
              <a:rPr lang="en-US" dirty="0"/>
              <a:t>Relationships</a:t>
            </a:r>
          </a:p>
        </p:txBody>
      </p:sp>
      <p:sp>
        <p:nvSpPr>
          <p:cNvPr id="4" name="Text Placeholder 3">
            <a:extLst>
              <a:ext uri="{FF2B5EF4-FFF2-40B4-BE49-F238E27FC236}">
                <a16:creationId xmlns:a16="http://schemas.microsoft.com/office/drawing/2014/main" id="{3513F8CB-1D20-42A0-9E16-004BC5E0F7CC}"/>
              </a:ext>
            </a:extLst>
          </p:cNvPr>
          <p:cNvSpPr>
            <a:spLocks noGrp="1"/>
          </p:cNvSpPr>
          <p:nvPr>
            <p:ph type="body" idx="1"/>
          </p:nvPr>
        </p:nvSpPr>
        <p:spPr/>
        <p:txBody>
          <a:bodyPr/>
          <a:lstStyle/>
          <a:p>
            <a:r>
              <a:rPr lang="en-US" b="1" u="sng" dirty="0"/>
              <a:t>Europe</a:t>
            </a:r>
          </a:p>
        </p:txBody>
      </p:sp>
      <p:sp>
        <p:nvSpPr>
          <p:cNvPr id="3" name="Content Placeholder 2">
            <a:extLst>
              <a:ext uri="{FF2B5EF4-FFF2-40B4-BE49-F238E27FC236}">
                <a16:creationId xmlns:a16="http://schemas.microsoft.com/office/drawing/2014/main" id="{88309F06-3087-4993-89A5-934EF3BF9C5D}"/>
              </a:ext>
            </a:extLst>
          </p:cNvPr>
          <p:cNvSpPr>
            <a:spLocks noGrp="1"/>
          </p:cNvSpPr>
          <p:nvPr>
            <p:ph sz="half" idx="2"/>
          </p:nvPr>
        </p:nvSpPr>
        <p:spPr/>
        <p:txBody>
          <a:bodyPr/>
          <a:lstStyle/>
          <a:p>
            <a:r>
              <a:rPr lang="en-US" dirty="0"/>
              <a:t>Europe knew Russia’s weaknesses, but also felt threatened by its potential expansion (India and the Middle East) </a:t>
            </a:r>
          </a:p>
          <a:p>
            <a:r>
              <a:rPr lang="en-US" dirty="0"/>
              <a:t>Fought the Europeans in the Crimean War </a:t>
            </a:r>
          </a:p>
        </p:txBody>
      </p:sp>
      <p:sp>
        <p:nvSpPr>
          <p:cNvPr id="5" name="Text Placeholder 4">
            <a:extLst>
              <a:ext uri="{FF2B5EF4-FFF2-40B4-BE49-F238E27FC236}">
                <a16:creationId xmlns:a16="http://schemas.microsoft.com/office/drawing/2014/main" id="{F4627881-D6D0-4958-A6B9-06C69938F223}"/>
              </a:ext>
            </a:extLst>
          </p:cNvPr>
          <p:cNvSpPr>
            <a:spLocks noGrp="1"/>
          </p:cNvSpPr>
          <p:nvPr>
            <p:ph type="body" sz="quarter" idx="3"/>
          </p:nvPr>
        </p:nvSpPr>
        <p:spPr/>
        <p:txBody>
          <a:bodyPr/>
          <a:lstStyle/>
          <a:p>
            <a:r>
              <a:rPr lang="en-US" b="1" u="sng" dirty="0"/>
              <a:t>Asia</a:t>
            </a:r>
          </a:p>
        </p:txBody>
      </p:sp>
      <p:sp>
        <p:nvSpPr>
          <p:cNvPr id="6" name="Content Placeholder 5">
            <a:extLst>
              <a:ext uri="{FF2B5EF4-FFF2-40B4-BE49-F238E27FC236}">
                <a16:creationId xmlns:a16="http://schemas.microsoft.com/office/drawing/2014/main" id="{39834E27-EEF9-41AB-B2A5-BDEC83CFE1C6}"/>
              </a:ext>
            </a:extLst>
          </p:cNvPr>
          <p:cNvSpPr>
            <a:spLocks noGrp="1"/>
          </p:cNvSpPr>
          <p:nvPr>
            <p:ph sz="quarter" idx="4"/>
          </p:nvPr>
        </p:nvSpPr>
        <p:spPr/>
        <p:txBody>
          <a:bodyPr/>
          <a:lstStyle/>
          <a:p>
            <a:r>
              <a:rPr lang="en-US" dirty="0"/>
              <a:t>Expansion to the Pacific (desire to construct a transcontinental railway </a:t>
            </a:r>
          </a:p>
          <a:p>
            <a:r>
              <a:rPr lang="en-US" dirty="0"/>
              <a:t>1860: Est. military outpost at </a:t>
            </a:r>
            <a:r>
              <a:rPr lang="en-US" i="1" dirty="0"/>
              <a:t>Vladivostok</a:t>
            </a:r>
            <a:r>
              <a:rPr lang="en-US" dirty="0"/>
              <a:t> after the Opium Wars </a:t>
            </a:r>
          </a:p>
          <a:p>
            <a:endParaRPr lang="en-US" dirty="0"/>
          </a:p>
        </p:txBody>
      </p:sp>
      <p:pic>
        <p:nvPicPr>
          <p:cNvPr id="4100" name="Picture 4" descr="Where is Vladivostok Located? What Country is Vladivostok in ...">
            <a:extLst>
              <a:ext uri="{FF2B5EF4-FFF2-40B4-BE49-F238E27FC236}">
                <a16:creationId xmlns:a16="http://schemas.microsoft.com/office/drawing/2014/main" id="{0A61921B-E73A-4BAC-8677-9808FDCA4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658" y="4557360"/>
            <a:ext cx="3576866" cy="198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0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BFBC00-84D4-40C1-A3AE-FFE1CE9F11EA}"/>
              </a:ext>
            </a:extLst>
          </p:cNvPr>
          <p:cNvSpPr>
            <a:spLocks noGrp="1"/>
          </p:cNvSpPr>
          <p:nvPr>
            <p:ph type="ctrTitle"/>
          </p:nvPr>
        </p:nvSpPr>
        <p:spPr/>
        <p:txBody>
          <a:bodyPr/>
          <a:lstStyle/>
          <a:p>
            <a:r>
              <a:rPr lang="en-US" dirty="0"/>
              <a:t>The Fall of the Qing </a:t>
            </a:r>
          </a:p>
        </p:txBody>
      </p:sp>
      <p:sp>
        <p:nvSpPr>
          <p:cNvPr id="8" name="Subtitle 7">
            <a:extLst>
              <a:ext uri="{FF2B5EF4-FFF2-40B4-BE49-F238E27FC236}">
                <a16:creationId xmlns:a16="http://schemas.microsoft.com/office/drawing/2014/main" id="{53AC9383-CC74-4549-8CCF-0478A295B1F0}"/>
              </a:ext>
            </a:extLst>
          </p:cNvPr>
          <p:cNvSpPr>
            <a:spLocks noGrp="1"/>
          </p:cNvSpPr>
          <p:nvPr>
            <p:ph type="subTitle" idx="1"/>
          </p:nvPr>
        </p:nvSpPr>
        <p:spPr/>
        <p:txBody>
          <a:bodyPr>
            <a:normAutofit lnSpcReduction="10000"/>
          </a:bodyPr>
          <a:lstStyle/>
          <a:p>
            <a:r>
              <a:rPr lang="en-US" dirty="0"/>
              <a:t>APWH </a:t>
            </a:r>
          </a:p>
          <a:p>
            <a:r>
              <a:rPr lang="en-US" dirty="0"/>
              <a:t>Spring 2020 </a:t>
            </a:r>
          </a:p>
          <a:p>
            <a:r>
              <a:rPr lang="en-US" dirty="0"/>
              <a:t>The Opium Wars</a:t>
            </a:r>
          </a:p>
        </p:txBody>
      </p:sp>
    </p:spTree>
    <p:extLst>
      <p:ext uri="{BB962C8B-B14F-4D97-AF65-F5344CB8AC3E}">
        <p14:creationId xmlns:p14="http://schemas.microsoft.com/office/powerpoint/2010/main" val="114416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FF1E43-2BA1-4E1A-8985-337A86F1FCEA}"/>
              </a:ext>
            </a:extLst>
          </p:cNvPr>
          <p:cNvSpPr>
            <a:spLocks noGrp="1"/>
          </p:cNvSpPr>
          <p:nvPr>
            <p:ph type="title"/>
          </p:nvPr>
        </p:nvSpPr>
        <p:spPr>
          <a:xfrm>
            <a:off x="1687669" y="624110"/>
            <a:ext cx="4137059" cy="1280890"/>
          </a:xfrm>
        </p:spPr>
        <p:txBody>
          <a:bodyPr>
            <a:normAutofit/>
          </a:bodyPr>
          <a:lstStyle/>
          <a:p>
            <a:r>
              <a:rPr lang="en-US" sz="3200"/>
              <a:t>The Qing Empire by 1800 </a:t>
            </a:r>
          </a:p>
        </p:txBody>
      </p:sp>
      <p:sp>
        <p:nvSpPr>
          <p:cNvPr id="5" name="Content Placeholder 4">
            <a:extLst>
              <a:ext uri="{FF2B5EF4-FFF2-40B4-BE49-F238E27FC236}">
                <a16:creationId xmlns:a16="http://schemas.microsoft.com/office/drawing/2014/main" id="{225B9AD9-6D64-4D80-BD6D-73CC9C48C7F4}"/>
              </a:ext>
            </a:extLst>
          </p:cNvPr>
          <p:cNvSpPr>
            <a:spLocks noGrp="1"/>
          </p:cNvSpPr>
          <p:nvPr>
            <p:ph idx="1"/>
          </p:nvPr>
        </p:nvSpPr>
        <p:spPr>
          <a:xfrm>
            <a:off x="1795716" y="2733040"/>
            <a:ext cx="10233724" cy="3777622"/>
          </a:xfrm>
        </p:spPr>
        <p:txBody>
          <a:bodyPr>
            <a:normAutofit lnSpcReduction="10000"/>
          </a:bodyPr>
          <a:lstStyle/>
          <a:p>
            <a:pPr>
              <a:lnSpc>
                <a:spcPct val="90000"/>
              </a:lnSpc>
            </a:pPr>
            <a:r>
              <a:rPr lang="en-US" sz="2400" dirty="0">
                <a:solidFill>
                  <a:srgbClr val="000000"/>
                </a:solidFill>
              </a:rPr>
              <a:t>Isolation from 1600-1800 (missed Industrial Revolution) </a:t>
            </a:r>
          </a:p>
          <a:p>
            <a:pPr>
              <a:lnSpc>
                <a:spcPct val="90000"/>
              </a:lnSpc>
            </a:pPr>
            <a:r>
              <a:rPr lang="en-US" sz="2400" dirty="0">
                <a:solidFill>
                  <a:srgbClr val="000000"/>
                </a:solidFill>
              </a:rPr>
              <a:t>Remember Qian Long’s letter? </a:t>
            </a:r>
          </a:p>
          <a:p>
            <a:pPr>
              <a:lnSpc>
                <a:spcPct val="90000"/>
              </a:lnSpc>
            </a:pPr>
            <a:r>
              <a:rPr lang="en-US" sz="2400" dirty="0">
                <a:solidFill>
                  <a:srgbClr val="000000"/>
                </a:solidFill>
              </a:rPr>
              <a:t>Internal problems due to typical dynastic decline: </a:t>
            </a:r>
          </a:p>
          <a:p>
            <a:pPr lvl="1">
              <a:lnSpc>
                <a:spcPct val="90000"/>
              </a:lnSpc>
            </a:pPr>
            <a:r>
              <a:rPr lang="en-US" sz="2000" dirty="0">
                <a:solidFill>
                  <a:srgbClr val="000000"/>
                </a:solidFill>
              </a:rPr>
              <a:t>Internal rebellions (White Lotus Rebellion) </a:t>
            </a:r>
          </a:p>
          <a:p>
            <a:pPr lvl="1">
              <a:lnSpc>
                <a:spcPct val="90000"/>
              </a:lnSpc>
            </a:pPr>
            <a:r>
              <a:rPr lang="en-US" sz="2000" dirty="0">
                <a:solidFill>
                  <a:srgbClr val="000000"/>
                </a:solidFill>
              </a:rPr>
              <a:t>Protest against injustices</a:t>
            </a:r>
          </a:p>
          <a:p>
            <a:pPr lvl="2">
              <a:lnSpc>
                <a:spcPct val="90000"/>
              </a:lnSpc>
            </a:pPr>
            <a:r>
              <a:rPr lang="en-US" dirty="0">
                <a:solidFill>
                  <a:srgbClr val="000000"/>
                </a:solidFill>
              </a:rPr>
              <a:t>Response: harsh suppression </a:t>
            </a:r>
          </a:p>
          <a:p>
            <a:pPr lvl="1">
              <a:lnSpc>
                <a:spcPct val="90000"/>
              </a:lnSpc>
            </a:pPr>
            <a:r>
              <a:rPr lang="en-US" sz="2000" dirty="0">
                <a:solidFill>
                  <a:srgbClr val="000000"/>
                </a:solidFill>
              </a:rPr>
              <a:t>Population problems (doubled between 1650-1800)</a:t>
            </a:r>
          </a:p>
          <a:p>
            <a:pPr lvl="2">
              <a:lnSpc>
                <a:spcPct val="90000"/>
              </a:lnSpc>
            </a:pPr>
            <a:r>
              <a:rPr lang="en-US" dirty="0">
                <a:solidFill>
                  <a:srgbClr val="000000"/>
                </a:solidFill>
              </a:rPr>
              <a:t>Environmental damage (overuse of land) </a:t>
            </a:r>
          </a:p>
          <a:p>
            <a:pPr lvl="1">
              <a:lnSpc>
                <a:spcPct val="90000"/>
              </a:lnSpc>
            </a:pPr>
            <a:r>
              <a:rPr lang="en-US" sz="2000" dirty="0">
                <a:solidFill>
                  <a:srgbClr val="000000"/>
                </a:solidFill>
              </a:rPr>
              <a:t>Corrupt officials </a:t>
            </a:r>
          </a:p>
          <a:p>
            <a:pPr lvl="1">
              <a:lnSpc>
                <a:spcPct val="90000"/>
              </a:lnSpc>
            </a:pPr>
            <a:r>
              <a:rPr lang="en-US" sz="2000" dirty="0">
                <a:solidFill>
                  <a:srgbClr val="000000"/>
                </a:solidFill>
              </a:rPr>
              <a:t>Ethnic conflicts (Qing were Manchu) </a:t>
            </a:r>
          </a:p>
          <a:p>
            <a:pPr marL="0" indent="0">
              <a:lnSpc>
                <a:spcPct val="90000"/>
              </a:lnSpc>
              <a:buNone/>
            </a:pPr>
            <a:endParaRPr lang="en-US" sz="1400" dirty="0">
              <a:solidFill>
                <a:srgbClr val="000000"/>
              </a:solidFill>
            </a:endParaRPr>
          </a:p>
          <a:p>
            <a:pPr>
              <a:lnSpc>
                <a:spcPct val="90000"/>
              </a:lnSpc>
            </a:pPr>
            <a:endParaRPr lang="en-US" sz="1400" dirty="0">
              <a:solidFill>
                <a:srgbClr val="000000"/>
              </a:solidFill>
            </a:endParaRPr>
          </a:p>
          <a:p>
            <a:pPr>
              <a:lnSpc>
                <a:spcPct val="90000"/>
              </a:lnSpc>
            </a:pPr>
            <a:endParaRPr lang="en-US" sz="1400" dirty="0">
              <a:solidFill>
                <a:srgbClr val="000000"/>
              </a:solidFill>
            </a:endParaRPr>
          </a:p>
        </p:txBody>
      </p:sp>
      <p:pic>
        <p:nvPicPr>
          <p:cNvPr id="6" name="Picture 1">
            <a:extLst>
              <a:ext uri="{FF2B5EF4-FFF2-40B4-BE49-F238E27FC236}">
                <a16:creationId xmlns:a16="http://schemas.microsoft.com/office/drawing/2014/main" id="{4EC561A3-149E-4FB7-982E-59794D927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93516" y="438150"/>
            <a:ext cx="5451627" cy="20307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62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52BE-CB76-49CC-9BDA-116CFE8DD0A4}"/>
              </a:ext>
            </a:extLst>
          </p:cNvPr>
          <p:cNvSpPr>
            <a:spLocks noGrp="1"/>
          </p:cNvSpPr>
          <p:nvPr>
            <p:ph type="title"/>
          </p:nvPr>
        </p:nvSpPr>
        <p:spPr/>
        <p:txBody>
          <a:bodyPr/>
          <a:lstStyle/>
          <a:p>
            <a:r>
              <a:rPr lang="en-US" dirty="0"/>
              <a:t>The Opium Wars</a:t>
            </a:r>
          </a:p>
        </p:txBody>
      </p:sp>
      <p:sp>
        <p:nvSpPr>
          <p:cNvPr id="3" name="Content Placeholder 2">
            <a:extLst>
              <a:ext uri="{FF2B5EF4-FFF2-40B4-BE49-F238E27FC236}">
                <a16:creationId xmlns:a16="http://schemas.microsoft.com/office/drawing/2014/main" id="{E199D9BA-85E1-43C6-893B-0FBB96FB620D}"/>
              </a:ext>
            </a:extLst>
          </p:cNvPr>
          <p:cNvSpPr>
            <a:spLocks noGrp="1"/>
          </p:cNvSpPr>
          <p:nvPr>
            <p:ph idx="1"/>
          </p:nvPr>
        </p:nvSpPr>
        <p:spPr>
          <a:xfrm>
            <a:off x="1370011" y="1400174"/>
            <a:ext cx="5954713" cy="5457825"/>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n-US" dirty="0"/>
              <a:t>Britain is importing opium from India in return for Chinese tea</a:t>
            </a:r>
          </a:p>
          <a:p>
            <a:r>
              <a:rPr lang="en-US" dirty="0"/>
              <a:t>Early laws against importation, but it was still being sold and used (smuggling) </a:t>
            </a:r>
          </a:p>
          <a:p>
            <a:r>
              <a:rPr lang="en-US" dirty="0"/>
              <a:t>Addiction was rampant, especially among the wealthy and the areas close to the coast</a:t>
            </a:r>
          </a:p>
          <a:p>
            <a:r>
              <a:rPr lang="en-US" dirty="0"/>
              <a:t>Legalize and tax or ban?</a:t>
            </a:r>
          </a:p>
          <a:p>
            <a:r>
              <a:rPr lang="en-US" dirty="0"/>
              <a:t>1839: Official Lin sent to handle issue (Letter to Queen Victoria-next slide) </a:t>
            </a:r>
          </a:p>
          <a:p>
            <a:r>
              <a:rPr lang="en-US" dirty="0"/>
              <a:t>1839-1842</a:t>
            </a:r>
          </a:p>
          <a:p>
            <a:r>
              <a:rPr lang="en-US" dirty="0"/>
              <a:t>British industrial military power vs. outdated military of the Chinese </a:t>
            </a:r>
          </a:p>
          <a:p>
            <a:r>
              <a:rPr lang="en-US" dirty="0"/>
              <a:t>1842: Treaty of Nanking (must know provisions): </a:t>
            </a:r>
          </a:p>
          <a:p>
            <a:pPr lvl="1"/>
            <a:r>
              <a:rPr lang="en-US" dirty="0"/>
              <a:t>5 ports</a:t>
            </a:r>
          </a:p>
          <a:p>
            <a:pPr lvl="1"/>
            <a:r>
              <a:rPr lang="en-US" dirty="0"/>
              <a:t>Hong Kong </a:t>
            </a:r>
          </a:p>
          <a:p>
            <a:pPr lvl="1"/>
            <a:r>
              <a:rPr lang="en-US" dirty="0"/>
              <a:t>Extraterritorial rights </a:t>
            </a:r>
          </a:p>
          <a:p>
            <a:pPr lvl="1"/>
            <a:r>
              <a:rPr lang="en-US" dirty="0"/>
              <a:t>Indemnity </a:t>
            </a:r>
          </a:p>
          <a:p>
            <a:pPr lvl="1"/>
            <a:r>
              <a:rPr lang="en-US" dirty="0"/>
              <a:t>Most-favored-nation status </a:t>
            </a:r>
          </a:p>
          <a:p>
            <a:r>
              <a:rPr lang="en-US" dirty="0"/>
              <a:t>Increase in the amount of foreign influence</a:t>
            </a:r>
          </a:p>
          <a:p>
            <a:r>
              <a:rPr lang="en-US" dirty="0"/>
              <a:t>Economic Imperialism </a:t>
            </a:r>
          </a:p>
          <a:p>
            <a:r>
              <a:rPr lang="en-US" dirty="0"/>
              <a:t>Factories and Missionaries </a:t>
            </a:r>
          </a:p>
          <a:p>
            <a:endParaRPr lang="en-US" dirty="0"/>
          </a:p>
        </p:txBody>
      </p:sp>
      <p:graphicFrame>
        <p:nvGraphicFramePr>
          <p:cNvPr id="4" name="Object 7">
            <a:extLst>
              <a:ext uri="{FF2B5EF4-FFF2-40B4-BE49-F238E27FC236}">
                <a16:creationId xmlns:a16="http://schemas.microsoft.com/office/drawing/2014/main" id="{65FBE9F5-27EE-4C66-B372-3E0BCD476D7A}"/>
              </a:ext>
            </a:extLst>
          </p:cNvPr>
          <p:cNvGraphicFramePr>
            <a:graphicFrameLocks noChangeAspect="1"/>
          </p:cNvGraphicFramePr>
          <p:nvPr>
            <p:extLst>
              <p:ext uri="{D42A27DB-BD31-4B8C-83A1-F6EECF244321}">
                <p14:modId xmlns:p14="http://schemas.microsoft.com/office/powerpoint/2010/main" val="3969022298"/>
              </p:ext>
            </p:extLst>
          </p:nvPr>
        </p:nvGraphicFramePr>
        <p:xfrm>
          <a:off x="7200846" y="2971799"/>
          <a:ext cx="5281667" cy="4403725"/>
        </p:xfrm>
        <a:graphic>
          <a:graphicData uri="http://schemas.openxmlformats.org/presentationml/2006/ole">
            <mc:AlternateContent xmlns:mc="http://schemas.openxmlformats.org/markup-compatibility/2006">
              <mc:Choice xmlns:v="urn:schemas-microsoft-com:vml" Requires="v">
                <p:oleObj spid="_x0000_s4102" name="Chart" r:id="rId3" imgW="3219602" imgH="4533900" progId="MSGraph.Chart.8">
                  <p:embed followColorScheme="full"/>
                </p:oleObj>
              </mc:Choice>
              <mc:Fallback>
                <p:oleObj name="Chart" r:id="rId3" imgW="3219602" imgH="4533900" progId="MSGraph.Chart.8">
                  <p:embed followColorScheme="full"/>
                  <p:pic>
                    <p:nvPicPr>
                      <p:cNvPr id="13315" name="Object 7">
                        <a:extLst>
                          <a:ext uri="{FF2B5EF4-FFF2-40B4-BE49-F238E27FC236}">
                            <a16:creationId xmlns:a16="http://schemas.microsoft.com/office/drawing/2014/main" id="{E8D79F6E-CE6F-4190-8B83-C6B8518FF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846" y="2971799"/>
                        <a:ext cx="5281667" cy="4403725"/>
                      </a:xfrm>
                      <a:prstGeom prst="rect">
                        <a:avLst/>
                      </a:prstGeom>
                      <a:noFill/>
                      <a:ln>
                        <a:noFill/>
                      </a:ln>
                    </p:spPr>
                  </p:pic>
                </p:oleObj>
              </mc:Fallback>
            </mc:AlternateContent>
          </a:graphicData>
        </a:graphic>
      </p:graphicFrame>
      <p:pic>
        <p:nvPicPr>
          <p:cNvPr id="4100" name="Picture 4">
            <a:extLst>
              <a:ext uri="{FF2B5EF4-FFF2-40B4-BE49-F238E27FC236}">
                <a16:creationId xmlns:a16="http://schemas.microsoft.com/office/drawing/2014/main" id="{CDD594EC-5120-4A76-9292-5460CC2819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5213" y="523874"/>
            <a:ext cx="4624387" cy="303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85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433DAE-EEDC-4F9A-AA4E-52B9B071B2F4}"/>
              </a:ext>
            </a:extLst>
          </p:cNvPr>
          <p:cNvSpPr/>
          <p:nvPr/>
        </p:nvSpPr>
        <p:spPr>
          <a:xfrm>
            <a:off x="2609849" y="2551837"/>
            <a:ext cx="8943975"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000000"/>
                </a:solidFill>
                <a:latin typeface="Trebuchet"/>
              </a:rPr>
              <a:t>“…We have heard that in your own country opium is prohibited with the utmost strictness and severity:---this is a strong proof that you know full well how hurtful it is to mankind. Since then you do not permit it to injure your own country, you ought not to have the injurious drug transferred to another country, and above all others, how much less to the Inner Land! Of the products which China exports to your foreign countries, there is not one which is not beneficial to mankind in some shape or other…”</a:t>
            </a:r>
            <a:endParaRPr lang="en-US" dirty="0"/>
          </a:p>
        </p:txBody>
      </p:sp>
    </p:spTree>
    <p:extLst>
      <p:ext uri="{BB962C8B-B14F-4D97-AF65-F5344CB8AC3E}">
        <p14:creationId xmlns:p14="http://schemas.microsoft.com/office/powerpoint/2010/main" val="179359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Rectangle 10">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pTaiReb">
            <a:extLst>
              <a:ext uri="{FF2B5EF4-FFF2-40B4-BE49-F238E27FC236}">
                <a16:creationId xmlns:a16="http://schemas.microsoft.com/office/drawing/2014/main" id="{4E8FEAC8-4F35-42FE-8861-CD605BFA0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27" t="8028" r="2473" b="8759"/>
          <a:stretch>
            <a:fillRect/>
          </a:stretch>
        </p:blipFill>
        <p:spPr bwMode="auto">
          <a:xfrm>
            <a:off x="3840424" y="968023"/>
            <a:ext cx="6460644" cy="4924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79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 name="Group 12">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4"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8"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 name="Title 3">
            <a:extLst>
              <a:ext uri="{FF2B5EF4-FFF2-40B4-BE49-F238E27FC236}">
                <a16:creationId xmlns:a16="http://schemas.microsoft.com/office/drawing/2014/main" id="{B213CA9E-A0CD-4A9D-B533-43F5EC875F6B}"/>
              </a:ext>
            </a:extLst>
          </p:cNvPr>
          <p:cNvSpPr>
            <a:spLocks noGrp="1"/>
          </p:cNvSpPr>
          <p:nvPr>
            <p:ph type="title"/>
          </p:nvPr>
        </p:nvSpPr>
        <p:spPr>
          <a:xfrm>
            <a:off x="6483096" y="624110"/>
            <a:ext cx="5021516" cy="1280890"/>
          </a:xfrm>
        </p:spPr>
        <p:txBody>
          <a:bodyPr>
            <a:normAutofit/>
          </a:bodyPr>
          <a:lstStyle/>
          <a:p>
            <a:r>
              <a:rPr lang="en-US" dirty="0"/>
              <a:t>The Taiping Rebellion (1850-1864)</a:t>
            </a:r>
          </a:p>
        </p:txBody>
      </p:sp>
      <p:sp>
        <p:nvSpPr>
          <p:cNvPr id="41" name="Rectangle 40">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3" descr="fcoc">
            <a:extLst>
              <a:ext uri="{FF2B5EF4-FFF2-40B4-BE49-F238E27FC236}">
                <a16:creationId xmlns:a16="http://schemas.microsoft.com/office/drawing/2014/main" id="{3355D91A-8E54-47B0-9184-7B91FE5643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75" r="4957" b="3"/>
          <a:stretch/>
        </p:blipFill>
        <p:spPr bwMode="auto">
          <a:xfrm>
            <a:off x="-1554" y="1731"/>
            <a:ext cx="465585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223D1314-2C33-4CC4-BA10-CD18F0026C0F}"/>
              </a:ext>
            </a:extLst>
          </p:cNvPr>
          <p:cNvSpPr>
            <a:spLocks noGrp="1"/>
          </p:cNvSpPr>
          <p:nvPr>
            <p:ph idx="1"/>
          </p:nvPr>
        </p:nvSpPr>
        <p:spPr>
          <a:xfrm>
            <a:off x="6438191" y="1838325"/>
            <a:ext cx="5753809" cy="5007759"/>
          </a:xfrm>
        </p:spPr>
        <p:txBody>
          <a:bodyPr>
            <a:normAutofit lnSpcReduction="10000"/>
          </a:bodyPr>
          <a:lstStyle/>
          <a:p>
            <a:pPr>
              <a:lnSpc>
                <a:spcPct val="90000"/>
              </a:lnSpc>
            </a:pPr>
            <a:r>
              <a:rPr lang="en-US" sz="1600" dirty="0"/>
              <a:t>Largest and deadliest conflict up until WW2 (20-30 million deaths) </a:t>
            </a:r>
          </a:p>
          <a:p>
            <a:pPr>
              <a:lnSpc>
                <a:spcPct val="90000"/>
              </a:lnSpc>
            </a:pPr>
            <a:r>
              <a:rPr lang="en-US" sz="1600" dirty="0"/>
              <a:t>Social unhappiness + foreign intrusion </a:t>
            </a:r>
          </a:p>
          <a:p>
            <a:pPr>
              <a:lnSpc>
                <a:spcPct val="90000"/>
              </a:lnSpc>
            </a:pPr>
            <a:r>
              <a:rPr lang="en-US" sz="1600" dirty="0"/>
              <a:t>Hong </a:t>
            </a:r>
            <a:r>
              <a:rPr lang="en-US" sz="1600" dirty="0" err="1"/>
              <a:t>Xiuquan</a:t>
            </a:r>
            <a:r>
              <a:rPr lang="en-US" sz="1600" dirty="0"/>
              <a:t>: Founder of the Movement </a:t>
            </a:r>
          </a:p>
          <a:p>
            <a:pPr lvl="1">
              <a:lnSpc>
                <a:spcPct val="90000"/>
              </a:lnSpc>
            </a:pPr>
            <a:r>
              <a:rPr lang="en-US" sz="1100" dirty="0"/>
              <a:t>Heavenly Kingdom of Great Peace </a:t>
            </a:r>
          </a:p>
          <a:p>
            <a:pPr>
              <a:lnSpc>
                <a:spcPct val="90000"/>
              </a:lnSpc>
            </a:pPr>
            <a:r>
              <a:rPr lang="en-US" sz="1600" dirty="0"/>
              <a:t>Millenarianism </a:t>
            </a:r>
          </a:p>
          <a:p>
            <a:pPr>
              <a:lnSpc>
                <a:spcPct val="90000"/>
              </a:lnSpc>
            </a:pPr>
            <a:r>
              <a:rPr lang="en-US" sz="1600" dirty="0"/>
              <a:t>Captured Nanjing in 1853</a:t>
            </a:r>
          </a:p>
          <a:p>
            <a:pPr lvl="1">
              <a:lnSpc>
                <a:spcPct val="90000"/>
              </a:lnSpc>
            </a:pPr>
            <a:r>
              <a:rPr lang="en-US" sz="1100" dirty="0"/>
              <a:t>Occupied for a decade </a:t>
            </a:r>
          </a:p>
          <a:p>
            <a:pPr>
              <a:lnSpc>
                <a:spcPct val="90000"/>
              </a:lnSpc>
            </a:pPr>
            <a:r>
              <a:rPr lang="en-US" sz="1600" dirty="0"/>
              <a:t>By 1856 GB and FR were done with the Crimean War and attached China during their internal revolt (easily won) </a:t>
            </a:r>
            <a:r>
              <a:rPr lang="en-US" sz="1600" dirty="0">
                <a:sym typeface="Wingdings" panose="05000000000000000000" pitchFamily="2" charset="2"/>
              </a:rPr>
              <a:t> helped the QING gov’t defeat the Taiping (at a cost) </a:t>
            </a:r>
          </a:p>
          <a:p>
            <a:pPr lvl="1">
              <a:lnSpc>
                <a:spcPct val="90000"/>
              </a:lnSpc>
            </a:pPr>
            <a:r>
              <a:rPr lang="en-US" sz="1100" dirty="0">
                <a:sym typeface="Wingdings" panose="05000000000000000000" pitchFamily="2" charset="2"/>
              </a:rPr>
              <a:t>Greatly weakened China and opened them up to become “sphere of influence” </a:t>
            </a:r>
          </a:p>
          <a:p>
            <a:pPr>
              <a:lnSpc>
                <a:spcPct val="90000"/>
              </a:lnSpc>
            </a:pPr>
            <a:r>
              <a:rPr lang="en-US" sz="1600" dirty="0">
                <a:sym typeface="Wingdings" panose="05000000000000000000" pitchFamily="2" charset="2"/>
              </a:rPr>
              <a:t>Lost cultural and material goods and history, faced environmental uncertainty </a:t>
            </a:r>
          </a:p>
          <a:p>
            <a:pPr>
              <a:lnSpc>
                <a:spcPct val="90000"/>
              </a:lnSpc>
            </a:pPr>
            <a:r>
              <a:rPr lang="en-US" sz="1600" dirty="0">
                <a:sym typeface="Wingdings" panose="05000000000000000000" pitchFamily="2" charset="2"/>
              </a:rPr>
              <a:t>Sino-Japanese War (1895  Russo Japanese War (1904)  Boxer Rebellion (Remove the foreigners from China)  End of Qing (1911)</a:t>
            </a:r>
          </a:p>
          <a:p>
            <a:pPr>
              <a:lnSpc>
                <a:spcPct val="90000"/>
              </a:lnSpc>
            </a:pPr>
            <a:endParaRPr lang="en-US" sz="1100" dirty="0"/>
          </a:p>
          <a:p>
            <a:pPr>
              <a:lnSpc>
                <a:spcPct val="90000"/>
              </a:lnSpc>
            </a:pPr>
            <a:endParaRPr lang="en-US" sz="1100" dirty="0"/>
          </a:p>
        </p:txBody>
      </p:sp>
    </p:spTree>
    <p:extLst>
      <p:ext uri="{BB962C8B-B14F-4D97-AF65-F5344CB8AC3E}">
        <p14:creationId xmlns:p14="http://schemas.microsoft.com/office/powerpoint/2010/main" val="79590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C0BF-68EA-45C1-BAD6-CA9FB29B0F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D30CAE-C520-4F22-AC88-798F0E41C767}"/>
              </a:ext>
            </a:extLst>
          </p:cNvPr>
          <p:cNvSpPr>
            <a:spLocks noGrp="1"/>
          </p:cNvSpPr>
          <p:nvPr>
            <p:ph idx="1"/>
          </p:nvPr>
        </p:nvSpPr>
        <p:spPr/>
        <p:txBody>
          <a:bodyPr/>
          <a:lstStyle/>
          <a:p>
            <a:endParaRPr lang="en-US"/>
          </a:p>
        </p:txBody>
      </p:sp>
      <p:pic>
        <p:nvPicPr>
          <p:cNvPr id="1026" name="Picture 2" descr="The map traces conflicts in the Qing Empire, from 18 39 to 18 70, particularly the areas of the Taiping rebellion. From 18 53 to 18 57: eastern China from Shanghai to Amoy and more land toward the central region. From 18 57 to 18 63: Shanghai to Amoy. Areas of Nian rebellion, from 18 53 to 18 68: Suzhou. Areas of Muslim revolts, from 18 55 to 18 73: central and western China, from Xian to Turfan. British attacks during the Opium War, 18 39 to 18 42, into the east via the South China Sea: Hong Kong; Amoy; Taiwan; Ningbo; Shanghai and Nanjing. British and French attacks during the Arrow War, from 18 58 to 18 60, into the east via the South China Sea: Macao; Amoy; Taiwan; Shanghai and Beijing. Conflict with the Romanovs, in the 18 fifties: in Ussuri, to Russia in 18 60, in northeastern Manchuria. The treaty ports are: Canton; Amoy; Fuzhou; Ningbo and Shanghai.">
            <a:extLst>
              <a:ext uri="{FF2B5EF4-FFF2-40B4-BE49-F238E27FC236}">
                <a16:creationId xmlns:a16="http://schemas.microsoft.com/office/drawing/2014/main" id="{886BA4BC-789C-4247-99A8-2468EDD70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963" y="0"/>
            <a:ext cx="7964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020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1D049E-2C7B-4131-B81E-E5B643BD6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635463-D121-4B16-AB61-D492DD3F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12931209-8AAF-477D-8166-1D786D2203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6494" y="643467"/>
            <a:ext cx="8439011"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032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05BD0AB-A12A-4963-8C76-4A38A1650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9" name="Group 138">
            <a:extLst>
              <a:ext uri="{FF2B5EF4-FFF2-40B4-BE49-F238E27FC236}">
                <a16:creationId xmlns:a16="http://schemas.microsoft.com/office/drawing/2014/main" id="{655B02D4-6294-497A-A708-90ACD67F83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40" name="Freeform 11">
              <a:extLst>
                <a:ext uri="{FF2B5EF4-FFF2-40B4-BE49-F238E27FC236}">
                  <a16:creationId xmlns:a16="http://schemas.microsoft.com/office/drawing/2014/main" id="{6B3C41F7-CBEA-4908-8E25-AC8A7BCF1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1" name="Freeform 12">
              <a:extLst>
                <a:ext uri="{FF2B5EF4-FFF2-40B4-BE49-F238E27FC236}">
                  <a16:creationId xmlns:a16="http://schemas.microsoft.com/office/drawing/2014/main" id="{B8BF375F-FD4B-477D-BA25-8F2031F18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2" name="Freeform 13">
              <a:extLst>
                <a:ext uri="{FF2B5EF4-FFF2-40B4-BE49-F238E27FC236}">
                  <a16:creationId xmlns:a16="http://schemas.microsoft.com/office/drawing/2014/main" id="{AEBA7461-225E-4E5A-8C46-74D021219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3" name="Freeform 14">
              <a:extLst>
                <a:ext uri="{FF2B5EF4-FFF2-40B4-BE49-F238E27FC236}">
                  <a16:creationId xmlns:a16="http://schemas.microsoft.com/office/drawing/2014/main" id="{F421FF16-1B11-487F-B407-5A5B737E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4" name="Freeform 15">
              <a:extLst>
                <a:ext uri="{FF2B5EF4-FFF2-40B4-BE49-F238E27FC236}">
                  <a16:creationId xmlns:a16="http://schemas.microsoft.com/office/drawing/2014/main" id="{B1BBED39-5525-4C40-A24B-2810E88E06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5" name="Freeform 16">
              <a:extLst>
                <a:ext uri="{FF2B5EF4-FFF2-40B4-BE49-F238E27FC236}">
                  <a16:creationId xmlns:a16="http://schemas.microsoft.com/office/drawing/2014/main" id="{3DCD8707-12B8-4FE0-B80A-233D12E2A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6" name="Freeform 17">
              <a:extLst>
                <a:ext uri="{FF2B5EF4-FFF2-40B4-BE49-F238E27FC236}">
                  <a16:creationId xmlns:a16="http://schemas.microsoft.com/office/drawing/2014/main" id="{D0FA656A-979F-4DCF-82F6-FABD76CAA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7" name="Freeform 18">
              <a:extLst>
                <a:ext uri="{FF2B5EF4-FFF2-40B4-BE49-F238E27FC236}">
                  <a16:creationId xmlns:a16="http://schemas.microsoft.com/office/drawing/2014/main" id="{649CDD36-E0C5-4003-9C55-E2AED585C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8" name="Freeform 19">
              <a:extLst>
                <a:ext uri="{FF2B5EF4-FFF2-40B4-BE49-F238E27FC236}">
                  <a16:creationId xmlns:a16="http://schemas.microsoft.com/office/drawing/2014/main" id="{7FB3F111-2E67-486F-BB28-9013CE29F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9" name="Freeform 20">
              <a:extLst>
                <a:ext uri="{FF2B5EF4-FFF2-40B4-BE49-F238E27FC236}">
                  <a16:creationId xmlns:a16="http://schemas.microsoft.com/office/drawing/2014/main" id="{27F18B2E-BB1D-406E-842A-40A41CDD8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50" name="Freeform 21">
              <a:extLst>
                <a:ext uri="{FF2B5EF4-FFF2-40B4-BE49-F238E27FC236}">
                  <a16:creationId xmlns:a16="http://schemas.microsoft.com/office/drawing/2014/main" id="{D0EA198E-D555-4E95-B9E6-A28FF561C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51" name="Freeform 22">
              <a:extLst>
                <a:ext uri="{FF2B5EF4-FFF2-40B4-BE49-F238E27FC236}">
                  <a16:creationId xmlns:a16="http://schemas.microsoft.com/office/drawing/2014/main" id="{94BC175F-403F-4912-9245-32C8585FB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3" name="Group 152">
            <a:extLst>
              <a:ext uri="{FF2B5EF4-FFF2-40B4-BE49-F238E27FC236}">
                <a16:creationId xmlns:a16="http://schemas.microsoft.com/office/drawing/2014/main" id="{9BB037B3-D74C-4B0A-95FE-9AF3E319C2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154" name="Freeform 27">
              <a:extLst>
                <a:ext uri="{FF2B5EF4-FFF2-40B4-BE49-F238E27FC236}">
                  <a16:creationId xmlns:a16="http://schemas.microsoft.com/office/drawing/2014/main" id="{30A82314-C2DE-40BC-B376-13EDF19217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5" name="Freeform 28">
              <a:extLst>
                <a:ext uri="{FF2B5EF4-FFF2-40B4-BE49-F238E27FC236}">
                  <a16:creationId xmlns:a16="http://schemas.microsoft.com/office/drawing/2014/main" id="{A02AA774-EBEC-41A3-95DB-654083A9CD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6" name="Freeform 29">
              <a:extLst>
                <a:ext uri="{FF2B5EF4-FFF2-40B4-BE49-F238E27FC236}">
                  <a16:creationId xmlns:a16="http://schemas.microsoft.com/office/drawing/2014/main" id="{BD518D6F-5F8A-42AE-8556-ABD164CD1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7" name="Freeform 30">
              <a:extLst>
                <a:ext uri="{FF2B5EF4-FFF2-40B4-BE49-F238E27FC236}">
                  <a16:creationId xmlns:a16="http://schemas.microsoft.com/office/drawing/2014/main" id="{CF1F4805-40E2-4DC2-A7EF-1FAC036ED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8" name="Freeform 31">
              <a:extLst>
                <a:ext uri="{FF2B5EF4-FFF2-40B4-BE49-F238E27FC236}">
                  <a16:creationId xmlns:a16="http://schemas.microsoft.com/office/drawing/2014/main" id="{16D5AB62-DFEC-425A-9A6B-36371BA70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9" name="Freeform 32">
              <a:extLst>
                <a:ext uri="{FF2B5EF4-FFF2-40B4-BE49-F238E27FC236}">
                  <a16:creationId xmlns:a16="http://schemas.microsoft.com/office/drawing/2014/main" id="{AE8141B8-5906-4679-B44A-608639581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60" name="Freeform 33">
              <a:extLst>
                <a:ext uri="{FF2B5EF4-FFF2-40B4-BE49-F238E27FC236}">
                  <a16:creationId xmlns:a16="http://schemas.microsoft.com/office/drawing/2014/main" id="{C65369F7-C17A-4B5C-B9AD-4A45C21D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61" name="Freeform 34">
              <a:extLst>
                <a:ext uri="{FF2B5EF4-FFF2-40B4-BE49-F238E27FC236}">
                  <a16:creationId xmlns:a16="http://schemas.microsoft.com/office/drawing/2014/main" id="{17C51690-6D9B-4786-9269-F5CFDC2E4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2" name="Freeform 35">
              <a:extLst>
                <a:ext uri="{FF2B5EF4-FFF2-40B4-BE49-F238E27FC236}">
                  <a16:creationId xmlns:a16="http://schemas.microsoft.com/office/drawing/2014/main" id="{C40EA0A9-B7D0-4575-ABFA-7BAD60BE9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3" name="Freeform 36">
              <a:extLst>
                <a:ext uri="{FF2B5EF4-FFF2-40B4-BE49-F238E27FC236}">
                  <a16:creationId xmlns:a16="http://schemas.microsoft.com/office/drawing/2014/main" id="{40E5D1C1-9693-42A0-B02D-86EF38775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4" name="Freeform 37">
              <a:extLst>
                <a:ext uri="{FF2B5EF4-FFF2-40B4-BE49-F238E27FC236}">
                  <a16:creationId xmlns:a16="http://schemas.microsoft.com/office/drawing/2014/main" id="{CB536BD4-42C2-456B-B59A-DA89381D9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5" name="Freeform 38">
              <a:extLst>
                <a:ext uri="{FF2B5EF4-FFF2-40B4-BE49-F238E27FC236}">
                  <a16:creationId xmlns:a16="http://schemas.microsoft.com/office/drawing/2014/main" id="{EB7777DD-476F-4C95-8EAA-D218F3910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6ABBDDC8-4851-4F03-AA32-6B361ACE5866}"/>
              </a:ext>
            </a:extLst>
          </p:cNvPr>
          <p:cNvSpPr>
            <a:spLocks noGrp="1"/>
          </p:cNvSpPr>
          <p:nvPr>
            <p:ph type="title"/>
          </p:nvPr>
        </p:nvSpPr>
        <p:spPr>
          <a:xfrm>
            <a:off x="4659520" y="624110"/>
            <a:ext cx="6845092" cy="1280890"/>
          </a:xfrm>
        </p:spPr>
        <p:txBody>
          <a:bodyPr>
            <a:normAutofit/>
          </a:bodyPr>
          <a:lstStyle/>
          <a:p>
            <a:r>
              <a:rPr lang="en-US"/>
              <a:t>Egypt</a:t>
            </a:r>
            <a:endParaRPr lang="en-US" dirty="0"/>
          </a:p>
        </p:txBody>
      </p:sp>
      <p:sp>
        <p:nvSpPr>
          <p:cNvPr id="167" name="Rectangle 166">
            <a:extLst>
              <a:ext uri="{FF2B5EF4-FFF2-40B4-BE49-F238E27FC236}">
                <a16:creationId xmlns:a16="http://schemas.microsoft.com/office/drawing/2014/main" id="{604078ED-9F04-48FF-B8A1-048653944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9" name="Freeform 11">
            <a:extLst>
              <a:ext uri="{FF2B5EF4-FFF2-40B4-BE49-F238E27FC236}">
                <a16:creationId xmlns:a16="http://schemas.microsoft.com/office/drawing/2014/main" id="{6A6BEBE7-793B-4C6E-AC8C-219D8051C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098" name="Picture 2" descr="Napoleon at the Pyramids: Myth versus Fact | Shannon Selin">
            <a:extLst>
              <a:ext uri="{FF2B5EF4-FFF2-40B4-BE49-F238E27FC236}">
                <a16:creationId xmlns:a16="http://schemas.microsoft.com/office/drawing/2014/main" id="{DC982711-B6E9-4264-B53C-C066637161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59" r="6253" b="-2"/>
          <a:stretch/>
        </p:blipFill>
        <p:spPr bwMode="auto">
          <a:xfrm>
            <a:off x="20" y="10"/>
            <a:ext cx="2725091" cy="34289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istories of the Modern Middle East">
            <a:extLst>
              <a:ext uri="{FF2B5EF4-FFF2-40B4-BE49-F238E27FC236}">
                <a16:creationId xmlns:a16="http://schemas.microsoft.com/office/drawing/2014/main" id="{1EBB593A-B27D-456F-A375-9B6937AD78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2839"/>
          <a:stretch/>
        </p:blipFill>
        <p:spPr bwMode="auto">
          <a:xfrm>
            <a:off x="20" y="3429000"/>
            <a:ext cx="2717581"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171" name="Straight Connector 170">
            <a:extLst>
              <a:ext uri="{FF2B5EF4-FFF2-40B4-BE49-F238E27FC236}">
                <a16:creationId xmlns:a16="http://schemas.microsoft.com/office/drawing/2014/main" id="{00E98FA2-3F74-4225-8C84-E42A730EA9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33" idx="1"/>
          </p:cNvCxnSpPr>
          <p:nvPr>
            <p:extLst>
              <p:ext uri="{386F3935-93C4-4BCD-93E2-E3B085C9AB24}">
                <p16:designElem xmlns:p16="http://schemas.microsoft.com/office/powerpoint/2015/main" val="1"/>
              </p:ext>
            </p:extLst>
          </p:nvPr>
        </p:nvCxnSpPr>
        <p:spPr>
          <a:xfrm>
            <a:off x="-16934" y="3429000"/>
            <a:ext cx="2733254"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6F6948-9A0F-46E6-AE77-F395495C747B}"/>
              </a:ext>
            </a:extLst>
          </p:cNvPr>
          <p:cNvSpPr>
            <a:spLocks noGrp="1"/>
          </p:cNvSpPr>
          <p:nvPr>
            <p:ph idx="1"/>
          </p:nvPr>
        </p:nvSpPr>
        <p:spPr>
          <a:xfrm>
            <a:off x="4538812" y="1384933"/>
            <a:ext cx="7653168" cy="5357374"/>
          </a:xfrm>
        </p:spPr>
        <p:txBody>
          <a:bodyPr>
            <a:noAutofit/>
          </a:bodyPr>
          <a:lstStyle/>
          <a:p>
            <a:pPr>
              <a:lnSpc>
                <a:spcPct val="90000"/>
              </a:lnSpc>
            </a:pPr>
            <a:r>
              <a:rPr lang="en-US" sz="1600" b="1" u="sng" dirty="0"/>
              <a:t>Napoleon invades in May 1798</a:t>
            </a:r>
          </a:p>
          <a:p>
            <a:pPr lvl="1">
              <a:lnSpc>
                <a:spcPct val="90000"/>
              </a:lnSpc>
            </a:pPr>
            <a:r>
              <a:rPr lang="en-US" dirty="0"/>
              <a:t>French defeated the Mamluks, but left shortly after (1801)</a:t>
            </a:r>
          </a:p>
          <a:p>
            <a:pPr>
              <a:lnSpc>
                <a:spcPct val="90000"/>
              </a:lnSpc>
            </a:pPr>
            <a:r>
              <a:rPr lang="en-US" sz="1600" b="1" u="sng" dirty="0"/>
              <a:t>Rise of Muhammad Ali </a:t>
            </a:r>
          </a:p>
          <a:p>
            <a:pPr lvl="1">
              <a:lnSpc>
                <a:spcPct val="90000"/>
              </a:lnSpc>
            </a:pPr>
            <a:r>
              <a:rPr lang="en-US" dirty="0"/>
              <a:t>Westernization policies </a:t>
            </a:r>
          </a:p>
          <a:p>
            <a:pPr lvl="1">
              <a:lnSpc>
                <a:spcPct val="90000"/>
              </a:lnSpc>
            </a:pPr>
            <a:r>
              <a:rPr lang="en-US" dirty="0"/>
              <a:t>Military training and supplies </a:t>
            </a:r>
          </a:p>
          <a:p>
            <a:pPr lvl="1">
              <a:lnSpc>
                <a:spcPct val="90000"/>
              </a:lnSpc>
            </a:pPr>
            <a:r>
              <a:rPr lang="en-US" dirty="0"/>
              <a:t>Sent officers abroad to learn European fighting styles</a:t>
            </a:r>
          </a:p>
          <a:p>
            <a:pPr>
              <a:lnSpc>
                <a:spcPct val="90000"/>
              </a:lnSpc>
            </a:pPr>
            <a:r>
              <a:rPr lang="en-US" sz="1600" b="1" u="sng" dirty="0"/>
              <a:t>Greek War for Independence (1820s)</a:t>
            </a:r>
          </a:p>
          <a:p>
            <a:pPr lvl="1">
              <a:lnSpc>
                <a:spcPct val="90000"/>
              </a:lnSpc>
            </a:pPr>
            <a:r>
              <a:rPr lang="en-US" dirty="0"/>
              <a:t>Fighting for independence from the Ottomans (Christian Orthodox) </a:t>
            </a:r>
          </a:p>
          <a:p>
            <a:pPr lvl="1">
              <a:lnSpc>
                <a:spcPct val="90000"/>
              </a:lnSpc>
            </a:pPr>
            <a:r>
              <a:rPr lang="en-US" dirty="0"/>
              <a:t>Muhammad Ali’s son, Ibrahim assists the Greeks</a:t>
            </a:r>
          </a:p>
          <a:p>
            <a:pPr lvl="2">
              <a:lnSpc>
                <a:spcPct val="90000"/>
              </a:lnSpc>
            </a:pPr>
            <a:r>
              <a:rPr lang="en-US" sz="1600" dirty="0"/>
              <a:t>Next stop </a:t>
            </a:r>
            <a:r>
              <a:rPr lang="en-US" sz="1600" dirty="0">
                <a:sym typeface="Wingdings" panose="05000000000000000000" pitchFamily="2" charset="2"/>
              </a:rPr>
              <a:t> Istanbul</a:t>
            </a:r>
          </a:p>
          <a:p>
            <a:pPr lvl="1">
              <a:lnSpc>
                <a:spcPct val="90000"/>
              </a:lnSpc>
            </a:pPr>
            <a:r>
              <a:rPr lang="en-US" dirty="0">
                <a:sym typeface="Wingdings" panose="05000000000000000000" pitchFamily="2" charset="2"/>
              </a:rPr>
              <a:t>Stopped by the British and French </a:t>
            </a:r>
          </a:p>
          <a:p>
            <a:pPr>
              <a:lnSpc>
                <a:spcPct val="90000"/>
              </a:lnSpc>
            </a:pPr>
            <a:r>
              <a:rPr lang="en-US" sz="1600" b="1" u="sng" dirty="0">
                <a:sym typeface="Wingdings" panose="05000000000000000000" pitchFamily="2" charset="2"/>
              </a:rPr>
              <a:t>Muhammad’s successors (Khedives) were weak and opened Egypt up to European intervention </a:t>
            </a:r>
          </a:p>
          <a:p>
            <a:pPr lvl="1">
              <a:lnSpc>
                <a:spcPct val="90000"/>
              </a:lnSpc>
            </a:pPr>
            <a:r>
              <a:rPr lang="en-US" dirty="0">
                <a:sym typeface="Wingdings" panose="05000000000000000000" pitchFamily="2" charset="2"/>
              </a:rPr>
              <a:t>Reliance on European loans </a:t>
            </a:r>
          </a:p>
          <a:p>
            <a:pPr lvl="1">
              <a:lnSpc>
                <a:spcPct val="90000"/>
              </a:lnSpc>
            </a:pPr>
            <a:r>
              <a:rPr lang="en-US" dirty="0">
                <a:sym typeface="Wingdings" panose="05000000000000000000" pitchFamily="2" charset="2"/>
              </a:rPr>
              <a:t>Suez Canal </a:t>
            </a:r>
          </a:p>
          <a:p>
            <a:pPr lvl="1">
              <a:lnSpc>
                <a:spcPct val="90000"/>
              </a:lnSpc>
            </a:pPr>
            <a:r>
              <a:rPr lang="en-US" dirty="0">
                <a:sym typeface="Wingdings" panose="05000000000000000000" pitchFamily="2" charset="2"/>
              </a:rPr>
              <a:t>Mahdist Revolt in the Sudanic region </a:t>
            </a:r>
            <a:endParaRPr lang="en-US" dirty="0"/>
          </a:p>
        </p:txBody>
      </p:sp>
    </p:spTree>
    <p:custDataLst>
      <p:tags r:id="rId1"/>
    </p:custDataLst>
    <p:extLst>
      <p:ext uri="{BB962C8B-B14F-4D97-AF65-F5344CB8AC3E}">
        <p14:creationId xmlns:p14="http://schemas.microsoft.com/office/powerpoint/2010/main" val="2899187670"/>
      </p:ext>
    </p:extLst>
  </p:cSld>
  <p:clrMapOvr>
    <a:masterClrMapping/>
  </p:clrMapOvr>
  <mc:AlternateContent xmlns:mc="http://schemas.openxmlformats.org/markup-compatibility/2006" xmlns:p14="http://schemas.microsoft.com/office/powerpoint/2010/main">
    <mc:Choice Requires="p14">
      <p:transition spd="slow" p14:dur="2000" advTm="18837"/>
    </mc:Choice>
    <mc:Fallback xmlns="">
      <p:transition spd="slow" advTm="1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A8460B82-7854-49A7-A6D2-04494B8F56B5}"/>
              </a:ext>
            </a:extLst>
          </p:cNvPr>
          <p:cNvSpPr>
            <a:spLocks noGrp="1"/>
          </p:cNvSpPr>
          <p:nvPr>
            <p:ph type="title"/>
          </p:nvPr>
        </p:nvSpPr>
        <p:spPr>
          <a:xfrm>
            <a:off x="6483096" y="624110"/>
            <a:ext cx="5021516" cy="1280890"/>
          </a:xfrm>
        </p:spPr>
        <p:txBody>
          <a:bodyPr>
            <a:normAutofit/>
          </a:bodyPr>
          <a:lstStyle/>
          <a:p>
            <a:r>
              <a:rPr lang="en-US" dirty="0"/>
              <a:t>Ottoman Reform</a:t>
            </a:r>
          </a:p>
        </p:txBody>
      </p:sp>
      <p:sp>
        <p:nvSpPr>
          <p:cNvPr id="39" name="Rectangle 38">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Picture 2" descr="The modernized Ottoman troops wore fez hats, buttoned-down full sleeve army shirts and trousers and boots. They held a bayonet on the right side. They kept two pouches over the stomach attached to a belt.">
            <a:extLst>
              <a:ext uri="{FF2B5EF4-FFF2-40B4-BE49-F238E27FC236}">
                <a16:creationId xmlns:a16="http://schemas.microsoft.com/office/drawing/2014/main" id="{55F29068-4C99-4CB5-800F-C6FCC71430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25" r="18862" b="2"/>
          <a:stretch/>
        </p:blipFill>
        <p:spPr bwMode="auto">
          <a:xfrm>
            <a:off x="-1554" y="1731"/>
            <a:ext cx="465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7A4175-76CB-425B-B010-AE26E1218B64}"/>
              </a:ext>
            </a:extLst>
          </p:cNvPr>
          <p:cNvSpPr>
            <a:spLocks noGrp="1"/>
          </p:cNvSpPr>
          <p:nvPr>
            <p:ph idx="1"/>
          </p:nvPr>
        </p:nvSpPr>
        <p:spPr>
          <a:xfrm>
            <a:off x="6438191" y="1137919"/>
            <a:ext cx="5753809" cy="5729303"/>
          </a:xfrm>
        </p:spPr>
        <p:txBody>
          <a:bodyPr>
            <a:normAutofit/>
          </a:bodyPr>
          <a:lstStyle/>
          <a:p>
            <a:pPr>
              <a:lnSpc>
                <a:spcPct val="90000"/>
              </a:lnSpc>
            </a:pPr>
            <a:r>
              <a:rPr lang="en-US" sz="1400" b="1" u="sng" dirty="0"/>
              <a:t>Selim III (r. 1789-1807)</a:t>
            </a:r>
          </a:p>
          <a:p>
            <a:pPr lvl="1">
              <a:lnSpc>
                <a:spcPct val="90000"/>
              </a:lnSpc>
            </a:pPr>
            <a:r>
              <a:rPr lang="en-US" sz="1400" dirty="0"/>
              <a:t>European reforms </a:t>
            </a:r>
          </a:p>
          <a:p>
            <a:pPr lvl="1">
              <a:lnSpc>
                <a:spcPct val="90000"/>
              </a:lnSpc>
            </a:pPr>
            <a:r>
              <a:rPr lang="en-US" sz="1400" dirty="0"/>
              <a:t>Centralizing reforms </a:t>
            </a:r>
          </a:p>
          <a:p>
            <a:pPr lvl="1">
              <a:lnSpc>
                <a:spcPct val="90000"/>
              </a:lnSpc>
            </a:pPr>
            <a:r>
              <a:rPr lang="en-US" sz="1400" dirty="0"/>
              <a:t>Opposition: </a:t>
            </a:r>
          </a:p>
          <a:p>
            <a:pPr lvl="2">
              <a:lnSpc>
                <a:spcPct val="90000"/>
              </a:lnSpc>
            </a:pPr>
            <a:r>
              <a:rPr lang="en-US" dirty="0"/>
              <a:t>Janissaries </a:t>
            </a:r>
          </a:p>
          <a:p>
            <a:pPr lvl="2">
              <a:lnSpc>
                <a:spcPct val="90000"/>
              </a:lnSpc>
            </a:pPr>
            <a:r>
              <a:rPr lang="en-US" dirty="0"/>
              <a:t>Ulama (Religious advisors) </a:t>
            </a:r>
          </a:p>
          <a:p>
            <a:pPr>
              <a:lnSpc>
                <a:spcPct val="90000"/>
              </a:lnSpc>
            </a:pPr>
            <a:r>
              <a:rPr lang="en-US" sz="1400" b="1" u="sng" dirty="0"/>
              <a:t>Mahmud II (r. 1808-1839)</a:t>
            </a:r>
          </a:p>
          <a:p>
            <a:pPr lvl="1">
              <a:lnSpc>
                <a:spcPct val="90000"/>
              </a:lnSpc>
            </a:pPr>
            <a:r>
              <a:rPr lang="en-US" sz="1400" dirty="0"/>
              <a:t>Removed Janissary threat</a:t>
            </a:r>
          </a:p>
          <a:p>
            <a:pPr lvl="1">
              <a:lnSpc>
                <a:spcPct val="90000"/>
              </a:lnSpc>
            </a:pPr>
            <a:r>
              <a:rPr lang="en-US" sz="1400" dirty="0"/>
              <a:t>Greek Revolt </a:t>
            </a:r>
          </a:p>
          <a:p>
            <a:pPr lvl="1">
              <a:lnSpc>
                <a:spcPct val="90000"/>
              </a:lnSpc>
            </a:pPr>
            <a:r>
              <a:rPr lang="en-US" sz="1400" dirty="0" err="1">
                <a:highlight>
                  <a:srgbClr val="FFFF00"/>
                </a:highlight>
              </a:rPr>
              <a:t>Tanzimat</a:t>
            </a:r>
            <a:r>
              <a:rPr lang="en-US" sz="1400" dirty="0">
                <a:highlight>
                  <a:srgbClr val="FFFF00"/>
                </a:highlight>
              </a:rPr>
              <a:t> Reforms</a:t>
            </a:r>
          </a:p>
          <a:p>
            <a:pPr lvl="2">
              <a:lnSpc>
                <a:spcPct val="90000"/>
              </a:lnSpc>
            </a:pPr>
            <a:r>
              <a:rPr lang="en-US" dirty="0"/>
              <a:t>WESTERNIZING </a:t>
            </a:r>
          </a:p>
          <a:p>
            <a:pPr lvl="2">
              <a:lnSpc>
                <a:spcPct val="90000"/>
              </a:lnSpc>
            </a:pPr>
            <a:r>
              <a:rPr lang="en-US" dirty="0"/>
              <a:t>Public trials, equal protection under the law for all, rights to privacy, etc. </a:t>
            </a:r>
          </a:p>
          <a:p>
            <a:pPr lvl="1">
              <a:lnSpc>
                <a:spcPct val="90000"/>
              </a:lnSpc>
            </a:pPr>
            <a:r>
              <a:rPr lang="en-US" sz="1400" dirty="0" err="1"/>
              <a:t>Shari’a</a:t>
            </a:r>
            <a:r>
              <a:rPr lang="en-US" sz="1400" dirty="0"/>
              <a:t> Law remained, but only in private life</a:t>
            </a:r>
          </a:p>
          <a:p>
            <a:pPr>
              <a:lnSpc>
                <a:spcPct val="90000"/>
              </a:lnSpc>
            </a:pPr>
            <a:r>
              <a:rPr lang="en-US" sz="1400" b="1" u="sng" dirty="0"/>
              <a:t>Extreme westernizing took place in the cities </a:t>
            </a:r>
          </a:p>
          <a:p>
            <a:pPr lvl="1">
              <a:lnSpc>
                <a:spcPct val="90000"/>
              </a:lnSpc>
            </a:pPr>
            <a:r>
              <a:rPr lang="en-US" sz="1400" dirty="0"/>
              <a:t>Universities </a:t>
            </a:r>
          </a:p>
          <a:p>
            <a:pPr lvl="1">
              <a:lnSpc>
                <a:spcPct val="90000"/>
              </a:lnSpc>
            </a:pPr>
            <a:r>
              <a:rPr lang="en-US" sz="1400" dirty="0"/>
              <a:t>The Fez and modern military uniforms as well as Western dress</a:t>
            </a:r>
          </a:p>
          <a:p>
            <a:pPr>
              <a:lnSpc>
                <a:spcPct val="90000"/>
              </a:lnSpc>
            </a:pPr>
            <a:endParaRPr lang="en-US" sz="900" dirty="0"/>
          </a:p>
          <a:p>
            <a:pPr>
              <a:lnSpc>
                <a:spcPct val="90000"/>
              </a:lnSpc>
            </a:pPr>
            <a:endParaRPr lang="en-US" sz="9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5" name="Ink 4">
                <a:extLst>
                  <a:ext uri="{FF2B5EF4-FFF2-40B4-BE49-F238E27FC236}">
                    <a16:creationId xmlns:a16="http://schemas.microsoft.com/office/drawing/2014/main" id="{84249154-986F-4DAD-BD24-776BA920FCDF}"/>
                  </a:ext>
                </a:extLst>
              </p14:cNvPr>
              <p14:cNvContentPartPr/>
              <p14:nvPr>
                <p:extLst>
                  <p:ext uri="{42D2F446-02D8-4167-A562-619A0277C38B}">
                    <p15:isNarration xmlns:p15="http://schemas.microsoft.com/office/powerpoint/2012/main" val="1"/>
                  </p:ext>
                </p:extLst>
              </p14:nvPr>
            </p14:nvContentPartPr>
            <p14:xfrm>
              <a:off x="7753320" y="2520720"/>
              <a:ext cx="1206000" cy="18360"/>
            </p14:xfrm>
          </p:contentPart>
        </mc:Choice>
        <mc:Fallback xmlns="">
          <p:pic>
            <p:nvPicPr>
              <p:cNvPr id="5" name="Ink 4">
                <a:extLst>
                  <a:ext uri="{FF2B5EF4-FFF2-40B4-BE49-F238E27FC236}">
                    <a16:creationId xmlns:a16="http://schemas.microsoft.com/office/drawing/2014/main" id="{84249154-986F-4DAD-BD24-776BA920FCDF}"/>
                  </a:ext>
                </a:extLst>
              </p:cNvPr>
              <p:cNvPicPr>
                <a:picLocks noGrp="1" noRot="1" noChangeAspect="1" noMove="1" noResize="1" noEditPoints="1" noAdjustHandles="1" noChangeArrowheads="1" noChangeShapeType="1"/>
              </p:cNvPicPr>
              <p:nvPr/>
            </p:nvPicPr>
            <p:blipFill>
              <a:blip r:embed="rId7"/>
              <a:stretch>
                <a:fillRect/>
              </a:stretch>
            </p:blipFill>
            <p:spPr>
              <a:xfrm>
                <a:off x="7737480" y="2457360"/>
                <a:ext cx="1237320" cy="145080"/>
              </a:xfrm>
              <a:prstGeom prst="rect">
                <a:avLst/>
              </a:prstGeom>
            </p:spPr>
          </p:pic>
        </mc:Fallback>
      </mc:AlternateContent>
    </p:spTree>
    <p:custDataLst>
      <p:tags r:id="rId1"/>
    </p:custDataLst>
    <p:extLst>
      <p:ext uri="{BB962C8B-B14F-4D97-AF65-F5344CB8AC3E}">
        <p14:creationId xmlns:p14="http://schemas.microsoft.com/office/powerpoint/2010/main" val="3190932548"/>
      </p:ext>
    </p:extLst>
  </p:cSld>
  <p:clrMapOvr>
    <a:masterClrMapping/>
  </p:clrMapOvr>
  <mc:AlternateContent xmlns:mc="http://schemas.openxmlformats.org/markup-compatibility/2006" xmlns:p14="http://schemas.microsoft.com/office/powerpoint/2010/main">
    <mc:Choice Requires="p14">
      <p:transition spd="slow" p14:dur="2000" advTm="12094"/>
    </mc:Choice>
    <mc:Fallback xmlns="">
      <p:transition spd="slow" advTm="12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500"/>
                                        <p:tgtEl>
                                          <p:spTgt spid="3">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500"/>
                                        <p:tgtEl>
                                          <p:spTgt spid="3">
                                            <p:txEl>
                                              <p:pRg st="13" end="13"/>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4" end="14"/>
                                            </p:txEl>
                                          </p:spTgt>
                                        </p:tgtEl>
                                        <p:attrNameLst>
                                          <p:attrName>style.visibility</p:attrName>
                                        </p:attrNameLst>
                                      </p:cBhvr>
                                      <p:to>
                                        <p:strVal val="visible"/>
                                      </p:to>
                                    </p:set>
                                    <p:animEffect transition="in" filter="fade">
                                      <p:cBhvr>
                                        <p:cTn id="58" dur="500"/>
                                        <p:tgtEl>
                                          <p:spTgt spid="3">
                                            <p:txEl>
                                              <p:pRg st="14" end="14"/>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Effect transition="in" filter="fade">
                                      <p:cBhvr>
                                        <p:cTn id="61"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7A1B-5AE6-452B-949F-C6ABE11B2F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DB90F0-C918-4B7C-AF70-E90D2696437B}"/>
              </a:ext>
            </a:extLst>
          </p:cNvPr>
          <p:cNvSpPr>
            <a:spLocks noGrp="1"/>
          </p:cNvSpPr>
          <p:nvPr>
            <p:ph idx="1"/>
          </p:nvPr>
        </p:nvSpPr>
        <p:spPr/>
        <p:txBody>
          <a:bodyPr/>
          <a:lstStyle/>
          <a:p>
            <a:endParaRPr lang="en-US"/>
          </a:p>
        </p:txBody>
      </p:sp>
      <p:pic>
        <p:nvPicPr>
          <p:cNvPr id="1026" name="Picture 2" descr="The map shows the Ottoman and Russian Empires from 18 29 to 19 14. From 18 29 to 18 77, the Ottoman Empire lost the following territories: Algeria and Greece. From 18 78 to 19 13, the Ottoman Empire lost the following territories: Romania; Bulgaria; Bosnia; Herzegovina; Montenegro; Albania; Crete; Cyprus; Tunisia; Libya; Egypt; Kuwait and western Georgia. In 19 14, the Ottoman Empire spanned: modern-day Turkey, Iraq; Syria; Palestine and Hejaz. In 18 02, Russia covered: Russia and Crimea. By 19 14, the Russian Empire gained the following territories: Kazakhstan; Georgia; Armenia; Ukraine and parts of Poland. Persia spanned: modern-day Iran.">
            <a:extLst>
              <a:ext uri="{FF2B5EF4-FFF2-40B4-BE49-F238E27FC236}">
                <a16:creationId xmlns:a16="http://schemas.microsoft.com/office/drawing/2014/main" id="{8DA63467-A808-4506-A3FE-AD6BDB78F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790" y="-67226"/>
            <a:ext cx="9322420" cy="692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652821"/>
      </p:ext>
    </p:extLst>
  </p:cSld>
  <p:clrMapOvr>
    <a:masterClrMapping/>
  </p:clrMapOvr>
  <mc:AlternateContent xmlns:mc="http://schemas.openxmlformats.org/markup-compatibility/2006" xmlns:p14="http://schemas.microsoft.com/office/powerpoint/2010/main">
    <mc:Choice Requires="p14">
      <p:transition spd="slow" p14:dur="2000" advTm="1043"/>
    </mc:Choice>
    <mc:Fallback xmlns="">
      <p:transition spd="slow" advTm="104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4"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88"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A17EB2CA-2E98-4725-A5C8-A4D808F58647}"/>
              </a:ext>
            </a:extLst>
          </p:cNvPr>
          <p:cNvSpPr>
            <a:spLocks noGrp="1"/>
          </p:cNvSpPr>
          <p:nvPr>
            <p:ph type="title"/>
          </p:nvPr>
        </p:nvSpPr>
        <p:spPr>
          <a:xfrm>
            <a:off x="6483096" y="8308"/>
            <a:ext cx="5021516" cy="1280890"/>
          </a:xfrm>
        </p:spPr>
        <p:txBody>
          <a:bodyPr>
            <a:normAutofit/>
          </a:bodyPr>
          <a:lstStyle/>
          <a:p>
            <a:r>
              <a:rPr lang="en-US" dirty="0"/>
              <a:t>The Crimean War (1853-1856) </a:t>
            </a:r>
          </a:p>
        </p:txBody>
      </p:sp>
      <p:sp>
        <p:nvSpPr>
          <p:cNvPr id="101" name="Rectangle 100">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122" name="Picture 2">
            <a:extLst>
              <a:ext uri="{FF2B5EF4-FFF2-40B4-BE49-F238E27FC236}">
                <a16:creationId xmlns:a16="http://schemas.microsoft.com/office/drawing/2014/main" id="{690746CB-28CA-45CA-892C-101C84F07D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13" r="19784"/>
          <a:stretch/>
        </p:blipFill>
        <p:spPr bwMode="auto">
          <a:xfrm>
            <a:off x="-1554" y="1731"/>
            <a:ext cx="465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3131EA8-3975-469A-8E1D-765AD13A9B15}"/>
              </a:ext>
            </a:extLst>
          </p:cNvPr>
          <p:cNvSpPr>
            <a:spLocks noGrp="1"/>
          </p:cNvSpPr>
          <p:nvPr>
            <p:ph idx="1"/>
          </p:nvPr>
        </p:nvSpPr>
        <p:spPr>
          <a:xfrm>
            <a:off x="5441349" y="1221673"/>
            <a:ext cx="6750652" cy="5645550"/>
          </a:xfr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pPr>
            <a:r>
              <a:rPr lang="en-US" sz="1200" b="1" u="sng" dirty="0"/>
              <a:t>Why is Russia an enemy?</a:t>
            </a:r>
          </a:p>
          <a:p>
            <a:pPr lvl="1">
              <a:lnSpc>
                <a:spcPct val="90000"/>
              </a:lnSpc>
            </a:pPr>
            <a:r>
              <a:rPr lang="en-US" sz="1200" dirty="0"/>
              <a:t>Catherine the Great seizes land in the northern region of the Ottoman Empire (r. 1762-1796)</a:t>
            </a:r>
          </a:p>
          <a:p>
            <a:pPr lvl="1">
              <a:lnSpc>
                <a:spcPct val="90000"/>
              </a:lnSpc>
            </a:pPr>
            <a:r>
              <a:rPr lang="en-US" sz="1200" dirty="0"/>
              <a:t>Russian intervention in the Greek War for Independence </a:t>
            </a:r>
          </a:p>
          <a:p>
            <a:pPr lvl="1">
              <a:lnSpc>
                <a:spcPct val="90000"/>
              </a:lnSpc>
            </a:pPr>
            <a:r>
              <a:rPr lang="en-US" sz="1200" dirty="0"/>
              <a:t>Conflict over control of the Holy </a:t>
            </a:r>
            <a:r>
              <a:rPr lang="en-US" sz="1200" dirty="0" err="1"/>
              <a:t>Sepulchre</a:t>
            </a:r>
            <a:endParaRPr lang="en-US" sz="1200" dirty="0"/>
          </a:p>
          <a:p>
            <a:pPr>
              <a:lnSpc>
                <a:spcPct val="90000"/>
              </a:lnSpc>
            </a:pPr>
            <a:r>
              <a:rPr lang="en-US" sz="1200" b="1" u="sng" dirty="0"/>
              <a:t>British and French troops join the OE against the Russians</a:t>
            </a:r>
          </a:p>
          <a:p>
            <a:pPr>
              <a:lnSpc>
                <a:spcPct val="90000"/>
              </a:lnSpc>
            </a:pPr>
            <a:r>
              <a:rPr lang="en-US" sz="1200" b="1" u="sng" dirty="0"/>
              <a:t>Why the conflict? The Eastern Question </a:t>
            </a:r>
          </a:p>
          <a:p>
            <a:pPr lvl="1">
              <a:lnSpc>
                <a:spcPct val="90000"/>
              </a:lnSpc>
            </a:pPr>
            <a:r>
              <a:rPr lang="en-US" sz="1200" dirty="0"/>
              <a:t>OE was clearly in decline and Western European countries did not want to see the region be conquered by the Russians</a:t>
            </a:r>
          </a:p>
          <a:p>
            <a:pPr>
              <a:lnSpc>
                <a:spcPct val="90000"/>
              </a:lnSpc>
            </a:pPr>
            <a:r>
              <a:rPr lang="en-US" sz="1200" b="1" u="sng" dirty="0"/>
              <a:t>MODERN WAR </a:t>
            </a:r>
          </a:p>
          <a:p>
            <a:pPr lvl="1">
              <a:lnSpc>
                <a:spcPct val="90000"/>
              </a:lnSpc>
            </a:pPr>
            <a:r>
              <a:rPr lang="en-US" sz="1200" dirty="0"/>
              <a:t>Propaganda </a:t>
            </a:r>
          </a:p>
          <a:p>
            <a:pPr lvl="1">
              <a:lnSpc>
                <a:spcPct val="90000"/>
              </a:lnSpc>
            </a:pPr>
            <a:r>
              <a:rPr lang="en-US" sz="1200" dirty="0"/>
              <a:t>Multiple players with alliances </a:t>
            </a:r>
          </a:p>
          <a:p>
            <a:pPr>
              <a:lnSpc>
                <a:spcPct val="90000"/>
              </a:lnSpc>
            </a:pPr>
            <a:r>
              <a:rPr lang="en-US" sz="1200" b="1" u="sng" dirty="0"/>
              <a:t>Greatly weakened the Tsars of Russia  </a:t>
            </a:r>
          </a:p>
          <a:p>
            <a:pPr>
              <a:lnSpc>
                <a:spcPct val="90000"/>
              </a:lnSpc>
            </a:pPr>
            <a:r>
              <a:rPr lang="en-US" sz="1200" b="1" u="sng" dirty="0"/>
              <a:t>What changes were made?</a:t>
            </a:r>
          </a:p>
          <a:p>
            <a:pPr lvl="1">
              <a:lnSpc>
                <a:spcPct val="90000"/>
              </a:lnSpc>
            </a:pPr>
            <a:r>
              <a:rPr lang="en-US" sz="1200" dirty="0"/>
              <a:t>Cheaper imports of European goods (hurts merchant and artisan class) </a:t>
            </a:r>
          </a:p>
          <a:p>
            <a:pPr lvl="1">
              <a:lnSpc>
                <a:spcPct val="90000"/>
              </a:lnSpc>
            </a:pPr>
            <a:r>
              <a:rPr lang="en-US" sz="1200" dirty="0"/>
              <a:t>Extraterritoriality rights for British and French </a:t>
            </a:r>
          </a:p>
          <a:p>
            <a:pPr lvl="1">
              <a:lnSpc>
                <a:spcPct val="90000"/>
              </a:lnSpc>
            </a:pPr>
            <a:r>
              <a:rPr lang="en-US" sz="1200" dirty="0"/>
              <a:t>Ottomans dependent on European loans</a:t>
            </a:r>
          </a:p>
          <a:p>
            <a:pPr lvl="1">
              <a:lnSpc>
                <a:spcPct val="90000"/>
              </a:lnSpc>
            </a:pPr>
            <a:r>
              <a:rPr lang="en-US" sz="1200" dirty="0"/>
              <a:t>Opening of the Suez Canal</a:t>
            </a:r>
          </a:p>
          <a:p>
            <a:pPr>
              <a:lnSpc>
                <a:spcPct val="90000"/>
              </a:lnSpc>
            </a:pPr>
            <a:r>
              <a:rPr lang="en-US" sz="1200" b="1" u="sng" dirty="0"/>
              <a:t>Abdul Hamid is going to reverse Western intervention but it was too late </a:t>
            </a:r>
          </a:p>
          <a:p>
            <a:pPr>
              <a:lnSpc>
                <a:spcPct val="90000"/>
              </a:lnSpc>
            </a:pPr>
            <a:r>
              <a:rPr lang="en-US" sz="1200" b="1" u="sng" dirty="0"/>
              <a:t>Rise of the Young Turks </a:t>
            </a:r>
          </a:p>
          <a:p>
            <a:pPr>
              <a:lnSpc>
                <a:spcPct val="90000"/>
              </a:lnSpc>
            </a:pPr>
            <a:endParaRPr lang="en-US" sz="600" dirty="0"/>
          </a:p>
        </p:txBody>
      </p:sp>
    </p:spTree>
    <p:custDataLst>
      <p:tags r:id="rId1"/>
    </p:custDataLst>
    <p:extLst>
      <p:ext uri="{BB962C8B-B14F-4D97-AF65-F5344CB8AC3E}">
        <p14:creationId xmlns:p14="http://schemas.microsoft.com/office/powerpoint/2010/main" val="3574642905"/>
      </p:ext>
    </p:extLst>
  </p:cSld>
  <p:clrMapOvr>
    <a:masterClrMapping/>
  </p:clrMapOvr>
  <mc:AlternateContent xmlns:mc="http://schemas.openxmlformats.org/markup-compatibility/2006" xmlns:p14="http://schemas.microsoft.com/office/powerpoint/2010/main">
    <mc:Choice Requires="p14">
      <p:transition spd="slow" p14:dur="2000" advTm="19199"/>
    </mc:Choice>
    <mc:Fallback xmlns="">
      <p:transition spd="slow" advTm="191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fade">
                                      <p:cBhvr>
                                        <p:cTn id="82" dur="1000"/>
                                        <p:tgtEl>
                                          <p:spTgt spid="3">
                                            <p:txEl>
                                              <p:pRg st="13" end="13"/>
                                            </p:txEl>
                                          </p:spTgt>
                                        </p:tgtEl>
                                      </p:cBhvr>
                                    </p:animEffect>
                                    <p:anim calcmode="lin" valueType="num">
                                      <p:cBhvr>
                                        <p:cTn id="8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
                                            <p:txEl>
                                              <p:pRg st="14" end="14"/>
                                            </p:txEl>
                                          </p:spTgt>
                                        </p:tgtEl>
                                        <p:attrNameLst>
                                          <p:attrName>style.visibility</p:attrName>
                                        </p:attrNameLst>
                                      </p:cBhvr>
                                      <p:to>
                                        <p:strVal val="visible"/>
                                      </p:to>
                                    </p:set>
                                    <p:animEffect transition="in" filter="fade">
                                      <p:cBhvr>
                                        <p:cTn id="87" dur="1000"/>
                                        <p:tgtEl>
                                          <p:spTgt spid="3">
                                            <p:txEl>
                                              <p:pRg st="14" end="14"/>
                                            </p:txEl>
                                          </p:spTgt>
                                        </p:tgtEl>
                                      </p:cBhvr>
                                    </p:animEffect>
                                    <p:anim calcmode="lin" valueType="num">
                                      <p:cBhvr>
                                        <p:cTn id="8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
                                            <p:txEl>
                                              <p:pRg st="15" end="15"/>
                                            </p:txEl>
                                          </p:spTgt>
                                        </p:tgtEl>
                                        <p:attrNameLst>
                                          <p:attrName>style.visibility</p:attrName>
                                        </p:attrNameLst>
                                      </p:cBhvr>
                                      <p:to>
                                        <p:strVal val="visible"/>
                                      </p:to>
                                    </p:set>
                                    <p:animEffect transition="in" filter="fade">
                                      <p:cBhvr>
                                        <p:cTn id="92" dur="1000"/>
                                        <p:tgtEl>
                                          <p:spTgt spid="3">
                                            <p:txEl>
                                              <p:pRg st="15" end="15"/>
                                            </p:txEl>
                                          </p:spTgt>
                                        </p:tgtEl>
                                      </p:cBhvr>
                                    </p:animEffect>
                                    <p:anim calcmode="lin" valueType="num">
                                      <p:cBhvr>
                                        <p:cTn id="9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3">
                                            <p:txEl>
                                              <p:pRg st="16" end="16"/>
                                            </p:txEl>
                                          </p:spTgt>
                                        </p:tgtEl>
                                        <p:attrNameLst>
                                          <p:attrName>style.visibility</p:attrName>
                                        </p:attrNameLst>
                                      </p:cBhvr>
                                      <p:to>
                                        <p:strVal val="visible"/>
                                      </p:to>
                                    </p:set>
                                    <p:animEffect transition="in" filter="fade">
                                      <p:cBhvr>
                                        <p:cTn id="99" dur="1000"/>
                                        <p:tgtEl>
                                          <p:spTgt spid="3">
                                            <p:txEl>
                                              <p:pRg st="16" end="16"/>
                                            </p:txEl>
                                          </p:spTgt>
                                        </p:tgtEl>
                                      </p:cBhvr>
                                    </p:animEffect>
                                    <p:anim calcmode="lin" valueType="num">
                                      <p:cBhvr>
                                        <p:cTn id="10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01"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3">
                                            <p:txEl>
                                              <p:pRg st="17" end="17"/>
                                            </p:txEl>
                                          </p:spTgt>
                                        </p:tgtEl>
                                        <p:attrNameLst>
                                          <p:attrName>style.visibility</p:attrName>
                                        </p:attrNameLst>
                                      </p:cBhvr>
                                      <p:to>
                                        <p:strVal val="visible"/>
                                      </p:to>
                                    </p:set>
                                    <p:animEffect transition="in" filter="fade">
                                      <p:cBhvr>
                                        <p:cTn id="106" dur="1000"/>
                                        <p:tgtEl>
                                          <p:spTgt spid="3">
                                            <p:txEl>
                                              <p:pRg st="17" end="17"/>
                                            </p:txEl>
                                          </p:spTgt>
                                        </p:tgtEl>
                                      </p:cBhvr>
                                    </p:animEffect>
                                    <p:anim calcmode="lin" valueType="num">
                                      <p:cBhvr>
                                        <p:cTn id="107"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08"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F296-257B-4BCE-89CD-C7963E14B0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E3D874-CC9A-4F39-BED6-415BD737C035}"/>
              </a:ext>
            </a:extLst>
          </p:cNvPr>
          <p:cNvSpPr>
            <a:spLocks noGrp="1"/>
          </p:cNvSpPr>
          <p:nvPr>
            <p:ph idx="1"/>
          </p:nvPr>
        </p:nvSpPr>
        <p:spPr/>
        <p:txBody>
          <a:bodyPr/>
          <a:lstStyle/>
          <a:p>
            <a:endParaRPr lang="en-US"/>
          </a:p>
        </p:txBody>
      </p:sp>
      <p:pic>
        <p:nvPicPr>
          <p:cNvPr id="3074" name="Picture 2" descr="Florence Nightingale stands in the center, holding a sheet of paper and engaged in a conversation with an officer. Behind them, a man looks at provisions in a cupboard. In the background there is a row of bed with patients in bonnets. On the right are more beds with a nurse attending to a patient.">
            <a:extLst>
              <a:ext uri="{FF2B5EF4-FFF2-40B4-BE49-F238E27FC236}">
                <a16:creationId xmlns:a16="http://schemas.microsoft.com/office/drawing/2014/main" id="{6868C693-51EF-4C03-8823-C405D3586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985" y="125933"/>
            <a:ext cx="8483639" cy="668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770934"/>
      </p:ext>
    </p:extLst>
  </p:cSld>
  <p:clrMapOvr>
    <a:masterClrMapping/>
  </p:clrMapOvr>
  <mc:AlternateContent xmlns:mc="http://schemas.openxmlformats.org/markup-compatibility/2006" xmlns:p14="http://schemas.microsoft.com/office/powerpoint/2010/main">
    <mc:Choice Requires="p14">
      <p:transition spd="slow" p14:dur="2000" advTm="718"/>
    </mc:Choice>
    <mc:Fallback xmlns="">
      <p:transition spd="slow" advTm="71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A9E4F6-BBC3-4F97-976B-FAB91DA07331}"/>
              </a:ext>
            </a:extLst>
          </p:cNvPr>
          <p:cNvSpPr>
            <a:spLocks noGrp="1"/>
          </p:cNvSpPr>
          <p:nvPr>
            <p:ph type="ctrTitle"/>
          </p:nvPr>
        </p:nvSpPr>
        <p:spPr/>
        <p:txBody>
          <a:bodyPr/>
          <a:lstStyle/>
          <a:p>
            <a:r>
              <a:rPr lang="en-US" dirty="0"/>
              <a:t>The Russian Empire </a:t>
            </a:r>
          </a:p>
        </p:txBody>
      </p:sp>
      <p:sp>
        <p:nvSpPr>
          <p:cNvPr id="5" name="Subtitle 4">
            <a:extLst>
              <a:ext uri="{FF2B5EF4-FFF2-40B4-BE49-F238E27FC236}">
                <a16:creationId xmlns:a16="http://schemas.microsoft.com/office/drawing/2014/main" id="{350DC601-35D0-4FE5-8CAD-AFED87D1F1B9}"/>
              </a:ext>
            </a:extLst>
          </p:cNvPr>
          <p:cNvSpPr>
            <a:spLocks noGrp="1"/>
          </p:cNvSpPr>
          <p:nvPr>
            <p:ph type="subTitle" idx="1"/>
          </p:nvPr>
        </p:nvSpPr>
        <p:spPr/>
        <p:txBody>
          <a:bodyPr/>
          <a:lstStyle/>
          <a:p>
            <a:r>
              <a:rPr lang="en-US" dirty="0"/>
              <a:t>19</a:t>
            </a:r>
            <a:r>
              <a:rPr lang="en-US" baseline="30000" dirty="0"/>
              <a:t>th</a:t>
            </a:r>
            <a:r>
              <a:rPr lang="en-US" dirty="0"/>
              <a:t> Century Stagnation </a:t>
            </a:r>
          </a:p>
        </p:txBody>
      </p:sp>
    </p:spTree>
    <p:extLst>
      <p:ext uri="{BB962C8B-B14F-4D97-AF65-F5344CB8AC3E}">
        <p14:creationId xmlns:p14="http://schemas.microsoft.com/office/powerpoint/2010/main" val="190012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94F8-BB5D-483E-9312-7C859A0C57DB}"/>
              </a:ext>
            </a:extLst>
          </p:cNvPr>
          <p:cNvSpPr>
            <a:spLocks noGrp="1"/>
          </p:cNvSpPr>
          <p:nvPr>
            <p:ph type="title"/>
          </p:nvPr>
        </p:nvSpPr>
        <p:spPr>
          <a:xfrm>
            <a:off x="1687669" y="624110"/>
            <a:ext cx="4137059" cy="1280890"/>
          </a:xfrm>
        </p:spPr>
        <p:txBody>
          <a:bodyPr>
            <a:normAutofit/>
          </a:bodyPr>
          <a:lstStyle/>
          <a:p>
            <a:r>
              <a:rPr lang="en-US" sz="3200"/>
              <a:t>Obstacles to Industrialization </a:t>
            </a:r>
          </a:p>
        </p:txBody>
      </p:sp>
      <p:sp>
        <p:nvSpPr>
          <p:cNvPr id="3" name="Content Placeholder 2">
            <a:extLst>
              <a:ext uri="{FF2B5EF4-FFF2-40B4-BE49-F238E27FC236}">
                <a16:creationId xmlns:a16="http://schemas.microsoft.com/office/drawing/2014/main" id="{01B67754-4CC5-4D08-96E9-D5A0189A6464}"/>
              </a:ext>
            </a:extLst>
          </p:cNvPr>
          <p:cNvSpPr>
            <a:spLocks noGrp="1"/>
          </p:cNvSpPr>
          <p:nvPr>
            <p:ph idx="1"/>
          </p:nvPr>
        </p:nvSpPr>
        <p:spPr>
          <a:xfrm>
            <a:off x="1683956" y="2133600"/>
            <a:ext cx="4140772" cy="3777622"/>
          </a:xfrm>
        </p:spPr>
        <p:txBody>
          <a:bodyPr>
            <a:normAutofit fontScale="92500" lnSpcReduction="10000"/>
          </a:bodyPr>
          <a:lstStyle/>
          <a:p>
            <a:r>
              <a:rPr lang="en-US" sz="2400" dirty="0">
                <a:solidFill>
                  <a:srgbClr val="000000"/>
                </a:solidFill>
              </a:rPr>
              <a:t>Strong culture of serfdom and lack of a middle class</a:t>
            </a:r>
          </a:p>
          <a:p>
            <a:r>
              <a:rPr lang="en-US" sz="2400" dirty="0">
                <a:solidFill>
                  <a:srgbClr val="000000"/>
                </a:solidFill>
              </a:rPr>
              <a:t>Gov’t that did not support innovation and education </a:t>
            </a:r>
          </a:p>
          <a:p>
            <a:r>
              <a:rPr lang="en-US" sz="2400" dirty="0">
                <a:solidFill>
                  <a:srgbClr val="000000"/>
                </a:solidFill>
              </a:rPr>
              <a:t>Overwhelmingly agricultural </a:t>
            </a:r>
          </a:p>
          <a:p>
            <a:r>
              <a:rPr lang="en-US" sz="2400" dirty="0">
                <a:solidFill>
                  <a:srgbClr val="000000"/>
                </a:solidFill>
              </a:rPr>
              <a:t>Slavophiles </a:t>
            </a:r>
            <a:r>
              <a:rPr lang="en-US" sz="2400" dirty="0">
                <a:solidFill>
                  <a:srgbClr val="000000"/>
                </a:solidFill>
                <a:sym typeface="Wingdings" panose="05000000000000000000" pitchFamily="2" charset="2"/>
              </a:rPr>
              <a:t> Pan-Slavism </a:t>
            </a:r>
          </a:p>
          <a:p>
            <a:r>
              <a:rPr lang="en-US" sz="2400" dirty="0">
                <a:solidFill>
                  <a:srgbClr val="000000"/>
                </a:solidFill>
                <a:sym typeface="Wingdings" panose="05000000000000000000" pitchFamily="2" charset="2"/>
              </a:rPr>
              <a:t>Encouraged traditional ways of the Slavic ppl. Vs. Westernization </a:t>
            </a:r>
            <a:endParaRPr lang="en-US" sz="2400" dirty="0">
              <a:solidFill>
                <a:srgbClr val="000000"/>
              </a:solidFill>
            </a:endParaRPr>
          </a:p>
          <a:p>
            <a:pPr marL="0" indent="0">
              <a:buNone/>
            </a:pPr>
            <a:endParaRPr lang="en-US" sz="1600" dirty="0">
              <a:solidFill>
                <a:srgbClr val="000000"/>
              </a:solidFill>
            </a:endParaRPr>
          </a:p>
          <a:p>
            <a:endParaRPr lang="en-US" sz="1600" dirty="0">
              <a:solidFill>
                <a:srgbClr val="000000"/>
              </a:solidFill>
            </a:endParaRPr>
          </a:p>
        </p:txBody>
      </p:sp>
      <p:pic>
        <p:nvPicPr>
          <p:cNvPr id="1026" name="Picture 2">
            <a:extLst>
              <a:ext uri="{FF2B5EF4-FFF2-40B4-BE49-F238E27FC236}">
                <a16:creationId xmlns:a16="http://schemas.microsoft.com/office/drawing/2014/main" id="{D934EFA8-C7A5-45E2-89A4-1CFB566782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34960" y="645106"/>
            <a:ext cx="4565539" cy="52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8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F5C496E-6B1E-4111-AB14-53A537EC77DF}"/>
              </a:ext>
            </a:extLst>
          </p:cNvPr>
          <p:cNvSpPr>
            <a:spLocks noGrp="1"/>
          </p:cNvSpPr>
          <p:nvPr>
            <p:ph type="title"/>
          </p:nvPr>
        </p:nvSpPr>
        <p:spPr>
          <a:xfrm>
            <a:off x="649225" y="172566"/>
            <a:ext cx="3650279" cy="1259894"/>
          </a:xfrm>
        </p:spPr>
        <p:txBody>
          <a:bodyPr>
            <a:normAutofit/>
          </a:bodyPr>
          <a:lstStyle/>
          <a:p>
            <a:r>
              <a:rPr lang="en-US" dirty="0">
                <a:solidFill>
                  <a:srgbClr val="5A748D"/>
                </a:solidFill>
              </a:rPr>
              <a:t>Industrialization </a:t>
            </a:r>
          </a:p>
        </p:txBody>
      </p:sp>
      <p:sp>
        <p:nvSpPr>
          <p:cNvPr id="73" name="Rectangle 72">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A748D"/>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A996899-C97A-40FA-A834-E9D31977DA57}"/>
              </a:ext>
            </a:extLst>
          </p:cNvPr>
          <p:cNvSpPr>
            <a:spLocks noGrp="1"/>
          </p:cNvSpPr>
          <p:nvPr>
            <p:ph idx="1"/>
          </p:nvPr>
        </p:nvSpPr>
        <p:spPr>
          <a:xfrm>
            <a:off x="649225" y="1290320"/>
            <a:ext cx="3650278" cy="4770902"/>
          </a:xfrm>
        </p:spPr>
        <p:txBody>
          <a:bodyPr>
            <a:noAutofit/>
          </a:bodyPr>
          <a:lstStyle/>
          <a:p>
            <a:pPr>
              <a:lnSpc>
                <a:spcPct val="90000"/>
              </a:lnSpc>
              <a:buClr>
                <a:srgbClr val="3299FC"/>
              </a:buClr>
            </a:pPr>
            <a:r>
              <a:rPr lang="en-US" sz="2400" dirty="0"/>
              <a:t>1817: Roads </a:t>
            </a:r>
          </a:p>
          <a:p>
            <a:pPr>
              <a:lnSpc>
                <a:spcPct val="90000"/>
              </a:lnSpc>
              <a:buClr>
                <a:srgbClr val="3299FC"/>
              </a:buClr>
            </a:pPr>
            <a:r>
              <a:rPr lang="en-US" sz="2400" dirty="0"/>
              <a:t>1843: Steam ships</a:t>
            </a:r>
          </a:p>
          <a:p>
            <a:pPr>
              <a:lnSpc>
                <a:spcPct val="90000"/>
              </a:lnSpc>
              <a:buClr>
                <a:srgbClr val="3299FC"/>
              </a:buClr>
            </a:pPr>
            <a:r>
              <a:rPr lang="en-US" sz="2400" dirty="0"/>
              <a:t>1837: First RR </a:t>
            </a:r>
          </a:p>
          <a:p>
            <a:pPr>
              <a:lnSpc>
                <a:spcPct val="90000"/>
              </a:lnSpc>
              <a:buClr>
                <a:srgbClr val="3299FC"/>
              </a:buClr>
            </a:pPr>
            <a:r>
              <a:rPr lang="en-US" sz="2400" dirty="0"/>
              <a:t>1861: Emancipation of the serfs </a:t>
            </a:r>
          </a:p>
          <a:p>
            <a:pPr>
              <a:lnSpc>
                <a:spcPct val="90000"/>
              </a:lnSpc>
              <a:buClr>
                <a:srgbClr val="3299FC"/>
              </a:buClr>
            </a:pPr>
            <a:r>
              <a:rPr lang="en-US" sz="2400" dirty="0"/>
              <a:t>1904: Trans-Siberian Railway complete</a:t>
            </a:r>
          </a:p>
          <a:p>
            <a:pPr>
              <a:lnSpc>
                <a:spcPct val="90000"/>
              </a:lnSpc>
              <a:buClr>
                <a:srgbClr val="3299FC"/>
              </a:buClr>
            </a:pPr>
            <a:r>
              <a:rPr lang="en-US" sz="2400" dirty="0"/>
              <a:t>Depended on foreign expertise</a:t>
            </a:r>
          </a:p>
          <a:p>
            <a:pPr>
              <a:lnSpc>
                <a:spcPct val="90000"/>
              </a:lnSpc>
              <a:buClr>
                <a:srgbClr val="3299FC"/>
              </a:buClr>
            </a:pPr>
            <a:r>
              <a:rPr lang="en-US" sz="2400" dirty="0"/>
              <a:t>Obsolete weapons and lack of transportation  </a:t>
            </a:r>
          </a:p>
        </p:txBody>
      </p:sp>
      <p:pic>
        <p:nvPicPr>
          <p:cNvPr id="2050" name="Picture 2" descr="Journey on the Trans-Siberian: St Petersburg - Greg Kogan - Medium">
            <a:extLst>
              <a:ext uri="{FF2B5EF4-FFF2-40B4-BE49-F238E27FC236}">
                <a16:creationId xmlns:a16="http://schemas.microsoft.com/office/drawing/2014/main" id="{116B0BAE-5FB2-4212-8BBB-4D1BA02585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9543" y="1432460"/>
            <a:ext cx="6953577" cy="3668012"/>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947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0.6|0.3|0.4"/>
</p:tagLst>
</file>

<file path=ppt/tags/tag2.xml><?xml version="1.0" encoding="utf-8"?>
<p:tagLst xmlns:a="http://schemas.openxmlformats.org/drawingml/2006/main" xmlns:r="http://schemas.openxmlformats.org/officeDocument/2006/relationships" xmlns:p="http://schemas.openxmlformats.org/presentationml/2006/main">
  <p:tag name="TIMING" val="|0.6|1|0.9"/>
</p:tagLst>
</file>

<file path=ppt/tags/tag3.xml><?xml version="1.0" encoding="utf-8"?>
<p:tagLst xmlns:a="http://schemas.openxmlformats.org/drawingml/2006/main" xmlns:r="http://schemas.openxmlformats.org/officeDocument/2006/relationships" xmlns:p="http://schemas.openxmlformats.org/presentationml/2006/main">
  <p:tag name="TIMING" val="|1|0.5|0.2|0.6|12.1|0.8|0.5|1.6"/>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8</TotalTime>
  <Words>963</Words>
  <Application>Microsoft Office PowerPoint</Application>
  <PresentationFormat>Widescreen</PresentationFormat>
  <Paragraphs>143</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Century Gothic</vt:lpstr>
      <vt:lpstr>Trebuchet</vt:lpstr>
      <vt:lpstr>Wingdings 3</vt:lpstr>
      <vt:lpstr>Wisp</vt:lpstr>
      <vt:lpstr>Microsoft Graph Chart</vt:lpstr>
      <vt:lpstr>The Sick Man of Europe</vt:lpstr>
      <vt:lpstr>Egypt</vt:lpstr>
      <vt:lpstr>Ottoman Reform</vt:lpstr>
      <vt:lpstr>PowerPoint Presentation</vt:lpstr>
      <vt:lpstr>The Crimean War (1853-1856) </vt:lpstr>
      <vt:lpstr>PowerPoint Presentation</vt:lpstr>
      <vt:lpstr>The Russian Empire </vt:lpstr>
      <vt:lpstr>Obstacles to Industrialization </vt:lpstr>
      <vt:lpstr>Industrialization </vt:lpstr>
      <vt:lpstr>Leaders</vt:lpstr>
      <vt:lpstr>Relationships</vt:lpstr>
      <vt:lpstr>The Fall of the Qing </vt:lpstr>
      <vt:lpstr>The Qing Empire by 1800 </vt:lpstr>
      <vt:lpstr>The Opium Wars</vt:lpstr>
      <vt:lpstr>PowerPoint Presentation</vt:lpstr>
      <vt:lpstr>PowerPoint Presentation</vt:lpstr>
      <vt:lpstr>The Taiping Rebellion (1850-1864)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Sick Man of Europe</dc:title>
  <dc:creator>Natasha Beemon</dc:creator>
  <cp:lastModifiedBy>Natasha Beemon</cp:lastModifiedBy>
  <cp:revision>2</cp:revision>
  <dcterms:created xsi:type="dcterms:W3CDTF">2020-03-26T01:29:27Z</dcterms:created>
  <dcterms:modified xsi:type="dcterms:W3CDTF">2020-03-26T01:37:48Z</dcterms:modified>
</cp:coreProperties>
</file>