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4" r:id="rId7"/>
    <p:sldId id="260" r:id="rId8"/>
    <p:sldId id="261" r:id="rId9"/>
    <p:sldId id="262" r:id="rId10"/>
    <p:sldId id="263"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3/29/2016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3/29/2016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riscenzo.com/jaguarsun/popolvu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popularmechanics.com/science/animals/g201/recently-extinct-animals-list-4702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Vocabulary review by themes</a:t>
            </a:r>
            <a:endParaRPr lang="en-US" dirty="0"/>
          </a:p>
        </p:txBody>
      </p:sp>
      <p:sp>
        <p:nvSpPr>
          <p:cNvPr id="3" name="Subtitle 2"/>
          <p:cNvSpPr>
            <a:spLocks noGrp="1"/>
          </p:cNvSpPr>
          <p:nvPr>
            <p:ph type="subTitle" idx="1"/>
          </p:nvPr>
        </p:nvSpPr>
        <p:spPr/>
        <p:txBody>
          <a:bodyPr/>
          <a:lstStyle/>
          <a:p>
            <a:r>
              <a:rPr lang="en-US" dirty="0" err="1" smtClean="0"/>
              <a:t>Apwh</a:t>
            </a:r>
            <a:r>
              <a:rPr lang="en-US" dirty="0" smtClean="0"/>
              <a:t> 		Beemon </a:t>
            </a:r>
            <a:endParaRPr lang="en-US" dirty="0"/>
          </a:p>
        </p:txBody>
      </p:sp>
    </p:spTree>
    <p:extLst>
      <p:ext uri="{BB962C8B-B14F-4D97-AF65-F5344CB8AC3E}">
        <p14:creationId xmlns:p14="http://schemas.microsoft.com/office/powerpoint/2010/main" val="203392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innovations</a:t>
            </a:r>
            <a:endParaRPr lang="en-US" dirty="0"/>
          </a:p>
        </p:txBody>
      </p:sp>
      <p:sp>
        <p:nvSpPr>
          <p:cNvPr id="4" name="Content Placeholder 3"/>
          <p:cNvSpPr>
            <a:spLocks noGrp="1"/>
          </p:cNvSpPr>
          <p:nvPr>
            <p:ph idx="1"/>
          </p:nvPr>
        </p:nvSpPr>
        <p:spPr/>
        <p:txBody>
          <a:bodyPr/>
          <a:lstStyle/>
          <a:p>
            <a:endParaRPr lang="en-US"/>
          </a:p>
        </p:txBody>
      </p:sp>
      <p:pic>
        <p:nvPicPr>
          <p:cNvPr id="8194" name="Picture 2" descr="http://static1.squarespace.com/static/53b17013e4b0f83f2d8a8a4a/t/53da4156e4b06f5aebb7cffe/1406812538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2107691"/>
            <a:ext cx="95250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22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Culture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7954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Semite, Anti-Semitic </a:t>
            </a:r>
            <a:endParaRPr lang="en-US" dirty="0"/>
          </a:p>
        </p:txBody>
      </p:sp>
      <p:sp>
        <p:nvSpPr>
          <p:cNvPr id="5" name="Content Placeholder 4"/>
          <p:cNvSpPr>
            <a:spLocks noGrp="1"/>
          </p:cNvSpPr>
          <p:nvPr>
            <p:ph idx="1"/>
          </p:nvPr>
        </p:nvSpPr>
        <p:spPr>
          <a:xfrm>
            <a:off x="1141413" y="2666999"/>
            <a:ext cx="6277696" cy="3124201"/>
          </a:xfrm>
        </p:spPr>
        <p:txBody>
          <a:bodyPr/>
          <a:lstStyle/>
          <a:p>
            <a:r>
              <a:rPr lang="en-US" dirty="0" smtClean="0">
                <a:effectLst/>
              </a:rPr>
              <a:t>Semite: Jewish </a:t>
            </a:r>
          </a:p>
          <a:p>
            <a:r>
              <a:rPr lang="en-US" dirty="0" smtClean="0">
                <a:effectLst/>
              </a:rPr>
              <a:t>Definition</a:t>
            </a:r>
            <a:r>
              <a:rPr lang="en-US" dirty="0">
                <a:effectLst/>
              </a:rPr>
              <a:t>: </a:t>
            </a:r>
            <a:r>
              <a:rPr lang="en-US" dirty="0" smtClean="0">
                <a:effectLst/>
              </a:rPr>
              <a:t>Prejudice </a:t>
            </a:r>
            <a:r>
              <a:rPr lang="en-US" dirty="0">
                <a:effectLst/>
              </a:rPr>
              <a:t>or discrimination against Jews</a:t>
            </a:r>
            <a:br>
              <a:rPr lang="en-US" dirty="0">
                <a:effectLst/>
              </a:rPr>
            </a:br>
            <a:r>
              <a:rPr lang="en-US" dirty="0">
                <a:effectLst/>
              </a:rPr>
              <a:t/>
            </a:r>
            <a:br>
              <a:rPr lang="en-US" dirty="0">
                <a:effectLst/>
              </a:rPr>
            </a:br>
            <a:r>
              <a:rPr lang="en-US" dirty="0">
                <a:effectLst/>
              </a:rPr>
              <a:t>Historical Significance: led to the </a:t>
            </a:r>
            <a:r>
              <a:rPr lang="en-US" dirty="0" smtClean="0">
                <a:effectLst/>
              </a:rPr>
              <a:t>Holocaust and other significant discrimination of the Jews throughout World History.</a:t>
            </a:r>
            <a:endParaRPr lang="en-US" dirty="0"/>
          </a:p>
        </p:txBody>
      </p:sp>
      <p:pic>
        <p:nvPicPr>
          <p:cNvPr id="1026" name="Picture 2" descr="http://vignette2.wikia.nocookie.net/postwar/images/c/cd/Jewish.png/revision/latest?cb=20120724004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775" y="2119746"/>
            <a:ext cx="2476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1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3360"/>
            <a:ext cx="9905998" cy="1905000"/>
          </a:xfrm>
        </p:spPr>
        <p:txBody>
          <a:bodyPr/>
          <a:lstStyle/>
          <a:p>
            <a:r>
              <a:rPr lang="en-US" dirty="0" smtClean="0"/>
              <a:t>Greco-Roman Philosophy </a:t>
            </a:r>
            <a:endParaRPr lang="en-US" dirty="0"/>
          </a:p>
        </p:txBody>
      </p:sp>
      <p:sp>
        <p:nvSpPr>
          <p:cNvPr id="3" name="Content Placeholder 2"/>
          <p:cNvSpPr>
            <a:spLocks noGrp="1"/>
          </p:cNvSpPr>
          <p:nvPr>
            <p:ph idx="1"/>
          </p:nvPr>
        </p:nvSpPr>
        <p:spPr>
          <a:xfrm>
            <a:off x="2065020" y="1844041"/>
            <a:ext cx="8982391" cy="3947160"/>
          </a:xfrm>
        </p:spPr>
        <p:txBody>
          <a:bodyPr>
            <a:normAutofit fontScale="70000" lnSpcReduction="20000"/>
          </a:bodyPr>
          <a:lstStyle/>
          <a:p>
            <a:r>
              <a:rPr lang="en-US" dirty="0" smtClean="0"/>
              <a:t>Polytheistic </a:t>
            </a:r>
          </a:p>
          <a:p>
            <a:r>
              <a:rPr lang="en-US" dirty="0">
                <a:effectLst/>
              </a:rPr>
              <a:t>Homer’s the </a:t>
            </a:r>
            <a:r>
              <a:rPr lang="en-US" i="1" dirty="0" err="1">
                <a:effectLst/>
              </a:rPr>
              <a:t>Illiad</a:t>
            </a:r>
            <a:r>
              <a:rPr lang="en-US" dirty="0">
                <a:effectLst/>
              </a:rPr>
              <a:t> and the </a:t>
            </a:r>
            <a:r>
              <a:rPr lang="en-US" i="1" dirty="0">
                <a:effectLst/>
              </a:rPr>
              <a:t>Odyssey</a:t>
            </a:r>
            <a:r>
              <a:rPr lang="en-US" dirty="0">
                <a:effectLst/>
              </a:rPr>
              <a:t>, the family relationships between the numerous gods were explained</a:t>
            </a:r>
            <a:r>
              <a:rPr lang="en-US" dirty="0" smtClean="0">
                <a:effectLst/>
              </a:rPr>
              <a:t>.</a:t>
            </a:r>
          </a:p>
          <a:p>
            <a:r>
              <a:rPr lang="en-US" dirty="0" smtClean="0">
                <a:effectLst/>
              </a:rPr>
              <a:t>Examples </a:t>
            </a:r>
            <a:r>
              <a:rPr lang="en-US" dirty="0">
                <a:effectLst/>
              </a:rPr>
              <a:t>of these gods would be Zeus, the highest god; </a:t>
            </a:r>
            <a:r>
              <a:rPr lang="en-US" dirty="0" smtClean="0">
                <a:effectLst/>
              </a:rPr>
              <a:t>Poseidon, </a:t>
            </a:r>
            <a:r>
              <a:rPr lang="en-US" dirty="0">
                <a:effectLst/>
              </a:rPr>
              <a:t>the god of the sea; and Ares, the god of war. </a:t>
            </a:r>
            <a:endParaRPr lang="en-US" dirty="0" smtClean="0">
              <a:effectLst/>
            </a:endParaRPr>
          </a:p>
          <a:p>
            <a:r>
              <a:rPr lang="en-US" dirty="0" smtClean="0">
                <a:effectLst/>
              </a:rPr>
              <a:t>These </a:t>
            </a:r>
            <a:r>
              <a:rPr lang="en-US" dirty="0">
                <a:effectLst/>
              </a:rPr>
              <a:t>gods have very human-like qualities. Homer had raised twelve gods over all other gods and housed them at Mount Olympus. While these gods could be viewed as cruel and selfish at times, they all had basic rules for good behavior. </a:t>
            </a:r>
            <a:endParaRPr lang="en-US" dirty="0" smtClean="0">
              <a:effectLst/>
            </a:endParaRPr>
          </a:p>
          <a:p>
            <a:r>
              <a:rPr lang="en-US" dirty="0">
                <a:effectLst/>
              </a:rPr>
              <a:t>Greek and Roman religion had no definite rules of “proper” behavior; in addition, there was no set of specific religious beliefs or principles to adhere to. Each civilian was able to determine how he or she was supposed to behave. The only requirement was to participate in the public’s official worship ceremonies</a:t>
            </a:r>
            <a:r>
              <a:rPr lang="en-US" dirty="0" smtClean="0">
                <a:effectLst/>
              </a:rPr>
              <a:t>.</a:t>
            </a:r>
          </a:p>
          <a:p>
            <a:r>
              <a:rPr lang="en-US" sz="2300" b="1" u="sng" dirty="0">
                <a:effectLst/>
              </a:rPr>
              <a:t>Due to this unspiritual life, there were many opportunities to speculate what a good life meant and for how nature is constructed. Where religion had answered these questions in other cultures, </a:t>
            </a:r>
            <a:r>
              <a:rPr lang="en-US" sz="2300" b="1" i="1" u="sng" dirty="0">
                <a:effectLst/>
              </a:rPr>
              <a:t>Greco-Roman philosophy</a:t>
            </a:r>
            <a:r>
              <a:rPr lang="en-US" sz="2300" b="1" u="sng" dirty="0">
                <a:effectLst/>
              </a:rPr>
              <a:t> contributed to the discussion of these questions. </a:t>
            </a:r>
            <a:r>
              <a:rPr lang="en-US" sz="2300" b="1" u="sng" dirty="0" smtClean="0">
                <a:effectLst/>
              </a:rPr>
              <a:t>Greco-Roman </a:t>
            </a:r>
            <a:r>
              <a:rPr lang="en-US" sz="2300" b="1" u="sng" dirty="0">
                <a:effectLst/>
              </a:rPr>
              <a:t>philosophy had created the basis for the future Western Philosophy and had been the central religious and philosophical system of the western world until the 5th century C.E. It was perceived as humanities first effort to presenting rational explanations for the workings for the world without mythological content or the operation of gods to explain existence. </a:t>
            </a:r>
            <a:endParaRPr lang="en-US" sz="2300" b="1" u="sng" dirty="0" smtClean="0"/>
          </a:p>
          <a:p>
            <a:endParaRPr lang="en-US" dirty="0"/>
          </a:p>
        </p:txBody>
      </p:sp>
      <p:pic>
        <p:nvPicPr>
          <p:cNvPr id="2050" name="Picture 2" descr="http://www.mlahanas.de/Greeks/images/Athen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032760"/>
            <a:ext cx="18954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4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Asceticism </a:t>
            </a:r>
            <a:endParaRPr lang="en-US" dirty="0"/>
          </a:p>
        </p:txBody>
      </p:sp>
      <p:sp>
        <p:nvSpPr>
          <p:cNvPr id="3" name="Content Placeholder 2"/>
          <p:cNvSpPr>
            <a:spLocks noGrp="1"/>
          </p:cNvSpPr>
          <p:nvPr>
            <p:ph idx="1"/>
          </p:nvPr>
        </p:nvSpPr>
        <p:spPr>
          <a:xfrm>
            <a:off x="701041" y="2164081"/>
            <a:ext cx="6827520" cy="3627120"/>
          </a:xfrm>
        </p:spPr>
        <p:txBody>
          <a:bodyPr/>
          <a:lstStyle/>
          <a:p>
            <a:r>
              <a:rPr lang="en-US" dirty="0">
                <a:effectLst/>
              </a:rPr>
              <a:t>rigorous self-denial and active self-restraint; the doctrine that through renunciation of worldly pleasures it is possible to achieve a high spiritual or intellectual state; the trait of great self-denial (especially refraining from worldly pleasures</a:t>
            </a:r>
            <a:r>
              <a:rPr lang="en-US" dirty="0" smtClean="0">
                <a:effectLst/>
              </a:rPr>
              <a:t>)</a:t>
            </a:r>
          </a:p>
          <a:p>
            <a:r>
              <a:rPr lang="en-US" dirty="0" smtClean="0">
                <a:effectLst/>
              </a:rPr>
              <a:t>Example: Buddha, Jainism </a:t>
            </a:r>
            <a:endParaRPr lang="en-US" dirty="0"/>
          </a:p>
        </p:txBody>
      </p:sp>
      <p:pic>
        <p:nvPicPr>
          <p:cNvPr id="3080" name="Picture 8" descr="http://img08.deviantart.net/7af9/i/2013/268/6/0/psd_buddha_kwanyin_guanyin_a_di_da_phat__17_by_kwanyinbuddha-d6nwj8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356" y="929641"/>
            <a:ext cx="4044396" cy="592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Shaman </a:t>
            </a:r>
            <a:endParaRPr lang="en-US" dirty="0"/>
          </a:p>
        </p:txBody>
      </p:sp>
      <p:sp>
        <p:nvSpPr>
          <p:cNvPr id="3" name="Content Placeholder 2"/>
          <p:cNvSpPr>
            <a:spLocks noGrp="1"/>
          </p:cNvSpPr>
          <p:nvPr>
            <p:ph idx="1"/>
          </p:nvPr>
        </p:nvSpPr>
        <p:spPr/>
        <p:txBody>
          <a:bodyPr>
            <a:normAutofit/>
          </a:bodyPr>
          <a:lstStyle/>
          <a:p>
            <a:r>
              <a:rPr lang="en-US" dirty="0" smtClean="0">
                <a:effectLst/>
              </a:rPr>
              <a:t>Leaders of the Animistic Faiths </a:t>
            </a:r>
          </a:p>
          <a:p>
            <a:r>
              <a:rPr lang="en-US" dirty="0" smtClean="0">
                <a:effectLst/>
              </a:rPr>
              <a:t>Primarily </a:t>
            </a:r>
            <a:r>
              <a:rPr lang="en-US" dirty="0">
                <a:effectLst/>
              </a:rPr>
              <a:t>practiced in Central Asia in Mongolia and Siberia before Buddhism was brought to these areas, after which Shamanism began to become obsolete.</a:t>
            </a:r>
          </a:p>
          <a:p>
            <a:r>
              <a:rPr lang="en-US" b="1" dirty="0" smtClean="0">
                <a:effectLst/>
              </a:rPr>
              <a:t>Shaman</a:t>
            </a:r>
            <a:r>
              <a:rPr lang="en-US" b="1" dirty="0">
                <a:effectLst/>
              </a:rPr>
              <a:t>:</a:t>
            </a:r>
            <a:r>
              <a:rPr lang="en-US" dirty="0">
                <a:effectLst/>
              </a:rPr>
              <a:t> the priest of the Shamanistic belief system.</a:t>
            </a:r>
          </a:p>
        </p:txBody>
      </p:sp>
    </p:spTree>
    <p:extLst>
      <p:ext uri="{BB962C8B-B14F-4D97-AF65-F5344CB8AC3E}">
        <p14:creationId xmlns:p14="http://schemas.microsoft.com/office/powerpoint/2010/main" val="1970420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Observation </a:t>
            </a:r>
            <a:endParaRPr lang="en-US" dirty="0"/>
          </a:p>
        </p:txBody>
      </p:sp>
      <p:sp>
        <p:nvSpPr>
          <p:cNvPr id="3" name="Content Placeholder 2"/>
          <p:cNvSpPr>
            <a:spLocks noGrp="1"/>
          </p:cNvSpPr>
          <p:nvPr>
            <p:ph idx="1"/>
          </p:nvPr>
        </p:nvSpPr>
        <p:spPr>
          <a:xfrm>
            <a:off x="1141413" y="2666999"/>
            <a:ext cx="4916487" cy="3124201"/>
          </a:xfrm>
        </p:spPr>
        <p:txBody>
          <a:bodyPr/>
          <a:lstStyle/>
          <a:p>
            <a:r>
              <a:rPr lang="en-US" dirty="0" smtClean="0">
                <a:effectLst/>
              </a:rPr>
              <a:t>The </a:t>
            </a:r>
            <a:r>
              <a:rPr lang="en-US" dirty="0">
                <a:effectLst/>
              </a:rPr>
              <a:t>core ideas in Greco-Roman </a:t>
            </a:r>
            <a:r>
              <a:rPr lang="en-US" dirty="0" smtClean="0">
                <a:effectLst/>
              </a:rPr>
              <a:t>philosophy </a:t>
            </a:r>
            <a:r>
              <a:rPr lang="en-US" dirty="0">
                <a:effectLst/>
              </a:rPr>
              <a:t>and science emphasized logic, empirical observation and the nature of political power and </a:t>
            </a:r>
            <a:r>
              <a:rPr lang="en-US" dirty="0" smtClean="0">
                <a:effectLst/>
              </a:rPr>
              <a:t>hierarchy.</a:t>
            </a:r>
          </a:p>
          <a:p>
            <a:r>
              <a:rPr lang="en-US" dirty="0" smtClean="0">
                <a:effectLst/>
              </a:rPr>
              <a:t>Evidence </a:t>
            </a:r>
            <a:r>
              <a:rPr lang="en-US" dirty="0">
                <a:effectLst/>
              </a:rPr>
              <a:t>that is based upon objective observation, measurement, and/or experimentation.</a:t>
            </a:r>
          </a:p>
          <a:p>
            <a:pPr marL="0" indent="0">
              <a:buNone/>
            </a:pPr>
            <a:endParaRPr lang="en-US" dirty="0">
              <a:effectLst/>
            </a:endParaRPr>
          </a:p>
          <a:p>
            <a:endParaRPr lang="en-US" dirty="0"/>
          </a:p>
        </p:txBody>
      </p:sp>
      <p:pic>
        <p:nvPicPr>
          <p:cNvPr id="4098" name="Picture 2" descr="https://upload.wikimedia.org/wikipedia/commons/thumb/5/53/Empirical_Cycle.svg/2000px-Empirical_Cy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646" y="533480"/>
            <a:ext cx="6396354" cy="559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97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Monumental Architecture and Urban Planning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Pyramids</a:t>
            </a:r>
          </a:p>
          <a:p>
            <a:pPr lvl="1"/>
            <a:r>
              <a:rPr lang="en-US" dirty="0" smtClean="0"/>
              <a:t>Egyptians</a:t>
            </a:r>
            <a:endParaRPr lang="en-US" dirty="0" smtClean="0"/>
          </a:p>
          <a:p>
            <a:r>
              <a:rPr lang="en-US" dirty="0" smtClean="0"/>
              <a:t>Ziggurats</a:t>
            </a:r>
          </a:p>
          <a:p>
            <a:pPr lvl="1"/>
            <a:r>
              <a:rPr lang="en-US" dirty="0" smtClean="0"/>
              <a:t>Mesopotamians </a:t>
            </a:r>
            <a:endParaRPr lang="en-US" dirty="0" smtClean="0"/>
          </a:p>
          <a:p>
            <a:r>
              <a:rPr lang="en-US" dirty="0" smtClean="0"/>
              <a:t>Temples</a:t>
            </a:r>
          </a:p>
          <a:p>
            <a:pPr lvl="1"/>
            <a:r>
              <a:rPr lang="en-US" dirty="0" smtClean="0"/>
              <a:t>Hindu/Buddhist Temples </a:t>
            </a:r>
          </a:p>
          <a:p>
            <a:pPr lvl="1"/>
            <a:r>
              <a:rPr lang="en-US" dirty="0" smtClean="0"/>
              <a:t>American temples </a:t>
            </a:r>
            <a:endParaRPr lang="en-US" dirty="0" smtClean="0"/>
          </a:p>
          <a:p>
            <a:r>
              <a:rPr lang="en-US" dirty="0" smtClean="0"/>
              <a:t>Defensive </a:t>
            </a:r>
            <a:r>
              <a:rPr lang="en-US" dirty="0" smtClean="0"/>
              <a:t>walls</a:t>
            </a:r>
          </a:p>
          <a:p>
            <a:pPr lvl="1"/>
            <a:r>
              <a:rPr lang="en-US" dirty="0" smtClean="0"/>
              <a:t>Byzantine Empires </a:t>
            </a:r>
            <a:endParaRPr lang="en-US" dirty="0" smtClean="0"/>
          </a:p>
          <a:p>
            <a:r>
              <a:rPr lang="en-US" dirty="0" smtClean="0"/>
              <a:t>Streets/roads</a:t>
            </a:r>
          </a:p>
          <a:p>
            <a:pPr lvl="1"/>
            <a:r>
              <a:rPr lang="en-US" dirty="0" smtClean="0"/>
              <a:t>Romans/Incas </a:t>
            </a:r>
            <a:endParaRPr lang="en-US" dirty="0" smtClean="0"/>
          </a:p>
          <a:p>
            <a:r>
              <a:rPr lang="en-US" dirty="0" smtClean="0"/>
              <a:t>Sewage and water systems </a:t>
            </a:r>
            <a:endParaRPr lang="en-US" dirty="0" smtClean="0"/>
          </a:p>
          <a:p>
            <a:pPr lvl="1"/>
            <a:r>
              <a:rPr lang="en-US" dirty="0" smtClean="0"/>
              <a:t>Indus River Valley </a:t>
            </a:r>
            <a:endParaRPr lang="en-US" dirty="0"/>
          </a:p>
        </p:txBody>
      </p:sp>
      <p:pic>
        <p:nvPicPr>
          <p:cNvPr id="5124" name="Picture 4" descr="http://mesopotamia.mrdonn.org/meso_ziggur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455" y="1770697"/>
            <a:ext cx="75247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45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 &amp; Artisanship </a:t>
            </a:r>
            <a:endParaRPr lang="en-US" dirty="0"/>
          </a:p>
        </p:txBody>
      </p:sp>
      <p:sp>
        <p:nvSpPr>
          <p:cNvPr id="3" name="Content Placeholder 2"/>
          <p:cNvSpPr>
            <a:spLocks noGrp="1"/>
          </p:cNvSpPr>
          <p:nvPr>
            <p:ph idx="1"/>
          </p:nvPr>
        </p:nvSpPr>
        <p:spPr>
          <a:xfrm>
            <a:off x="441960" y="1889761"/>
            <a:ext cx="10605451" cy="3901440"/>
          </a:xfrm>
        </p:spPr>
        <p:txBody>
          <a:bodyPr numCol="2">
            <a:normAutofit/>
          </a:bodyPr>
          <a:lstStyle/>
          <a:p>
            <a:r>
              <a:rPr lang="en-US" dirty="0" smtClean="0"/>
              <a:t>Elaborate </a:t>
            </a:r>
            <a:r>
              <a:rPr lang="en-US" dirty="0" smtClean="0"/>
              <a:t>weaving</a:t>
            </a:r>
          </a:p>
          <a:p>
            <a:pPr lvl="1"/>
            <a:r>
              <a:rPr lang="en-US" dirty="0" smtClean="0"/>
              <a:t>Inca</a:t>
            </a:r>
            <a:endParaRPr lang="en-US" dirty="0" smtClean="0"/>
          </a:p>
          <a:p>
            <a:r>
              <a:rPr lang="en-US" dirty="0" smtClean="0"/>
              <a:t>Painting</a:t>
            </a:r>
          </a:p>
          <a:p>
            <a:pPr lvl="1"/>
            <a:r>
              <a:rPr lang="en-US" dirty="0" smtClean="0"/>
              <a:t>Renaissance</a:t>
            </a:r>
            <a:endParaRPr lang="en-US" dirty="0" smtClean="0"/>
          </a:p>
          <a:p>
            <a:r>
              <a:rPr lang="en-US" dirty="0" smtClean="0"/>
              <a:t>Sculpture </a:t>
            </a:r>
            <a:endParaRPr lang="en-US" dirty="0" smtClean="0"/>
          </a:p>
          <a:p>
            <a:pPr lvl="1"/>
            <a:r>
              <a:rPr lang="en-US" dirty="0" smtClean="0"/>
              <a:t>Renaissance</a:t>
            </a:r>
          </a:p>
          <a:p>
            <a:pPr lvl="1"/>
            <a:r>
              <a:rPr lang="en-US" dirty="0" smtClean="0"/>
              <a:t>Buddhist sculptures (Empress Wu) </a:t>
            </a:r>
            <a:endParaRPr lang="en-US" dirty="0" smtClean="0"/>
          </a:p>
          <a:p>
            <a:r>
              <a:rPr lang="en-US" dirty="0" smtClean="0"/>
              <a:t>Wall </a:t>
            </a:r>
            <a:r>
              <a:rPr lang="en-US" dirty="0" smtClean="0"/>
              <a:t>decorations</a:t>
            </a:r>
          </a:p>
          <a:p>
            <a:pPr lvl="1"/>
            <a:r>
              <a:rPr lang="en-US" dirty="0" smtClean="0"/>
              <a:t>Frescos in Roman Villas </a:t>
            </a:r>
            <a:endParaRPr lang="en-US" dirty="0" smtClean="0"/>
          </a:p>
          <a:p>
            <a:r>
              <a:rPr lang="en-US" dirty="0" smtClean="0"/>
              <a:t>Courtly literature</a:t>
            </a:r>
          </a:p>
          <a:p>
            <a:pPr lvl="1"/>
            <a:r>
              <a:rPr lang="en-US" dirty="0" smtClean="0"/>
              <a:t>Middle Ages (European Knights and Chivalry) </a:t>
            </a:r>
            <a:endParaRPr lang="en-US" dirty="0" smtClean="0"/>
          </a:p>
          <a:p>
            <a:r>
              <a:rPr lang="en-US" dirty="0" smtClean="0"/>
              <a:t>Miniature </a:t>
            </a:r>
            <a:r>
              <a:rPr lang="en-US" dirty="0" smtClean="0"/>
              <a:t>paintings</a:t>
            </a:r>
          </a:p>
          <a:p>
            <a:pPr lvl="1"/>
            <a:r>
              <a:rPr lang="en-US" dirty="0" smtClean="0"/>
              <a:t>Middle Ages Bibles in Europe </a:t>
            </a:r>
            <a:endParaRPr lang="en-US" dirty="0" smtClean="0"/>
          </a:p>
          <a:p>
            <a:r>
              <a:rPr lang="en-US" dirty="0" smtClean="0"/>
              <a:t>Renaissance art </a:t>
            </a:r>
            <a:endParaRPr lang="en-US" dirty="0" smtClean="0"/>
          </a:p>
          <a:p>
            <a:pPr lvl="1"/>
            <a:r>
              <a:rPr lang="en-US" dirty="0" smtClean="0"/>
              <a:t>Da Vinci, Michelangelo, Raphael, Donatello </a:t>
            </a:r>
            <a:endParaRPr lang="en-US" dirty="0" smtClean="0"/>
          </a:p>
          <a:p>
            <a:r>
              <a:rPr lang="en-US" dirty="0" smtClean="0"/>
              <a:t>Woodblock prints </a:t>
            </a:r>
            <a:endParaRPr lang="en-US" dirty="0" smtClean="0"/>
          </a:p>
          <a:p>
            <a:pPr lvl="1"/>
            <a:r>
              <a:rPr lang="en-US" dirty="0" smtClean="0"/>
              <a:t>China, Japan </a:t>
            </a:r>
            <a:endParaRPr lang="en-US" dirty="0"/>
          </a:p>
        </p:txBody>
      </p:sp>
    </p:spTree>
    <p:extLst>
      <p:ext uri="{BB962C8B-B14F-4D97-AF65-F5344CB8AC3E}">
        <p14:creationId xmlns:p14="http://schemas.microsoft.com/office/powerpoint/2010/main" val="2062441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93" y="68580"/>
            <a:ext cx="9905998" cy="1905000"/>
          </a:xfrm>
        </p:spPr>
        <p:txBody>
          <a:bodyPr/>
          <a:lstStyle/>
          <a:p>
            <a:r>
              <a:rPr lang="en-US" dirty="0" smtClean="0"/>
              <a:t>Literature </a:t>
            </a:r>
            <a:endParaRPr lang="en-US" dirty="0"/>
          </a:p>
        </p:txBody>
      </p:sp>
      <p:sp>
        <p:nvSpPr>
          <p:cNvPr id="3" name="Content Placeholder 2"/>
          <p:cNvSpPr>
            <a:spLocks noGrp="1"/>
          </p:cNvSpPr>
          <p:nvPr>
            <p:ph idx="1"/>
          </p:nvPr>
        </p:nvSpPr>
        <p:spPr>
          <a:xfrm>
            <a:off x="289560" y="1737361"/>
            <a:ext cx="10757851" cy="4053840"/>
          </a:xfrm>
        </p:spPr>
        <p:txBody>
          <a:bodyPr>
            <a:normAutofit fontScale="62500" lnSpcReduction="20000"/>
          </a:bodyPr>
          <a:lstStyle/>
          <a:p>
            <a:r>
              <a:rPr lang="en-US" dirty="0" smtClean="0"/>
              <a:t>Book of the </a:t>
            </a:r>
            <a:r>
              <a:rPr lang="en-US" dirty="0" smtClean="0"/>
              <a:t>Dead</a:t>
            </a:r>
          </a:p>
          <a:p>
            <a:pPr lvl="1"/>
            <a:r>
              <a:rPr lang="en-US" dirty="0" smtClean="0"/>
              <a:t>Ancient Egypt</a:t>
            </a:r>
            <a:endParaRPr lang="en-US" dirty="0" smtClean="0"/>
          </a:p>
          <a:p>
            <a:r>
              <a:rPr lang="en-US" dirty="0" smtClean="0"/>
              <a:t>Rig </a:t>
            </a:r>
            <a:r>
              <a:rPr lang="en-US" dirty="0" smtClean="0"/>
              <a:t>Veda</a:t>
            </a:r>
          </a:p>
          <a:p>
            <a:pPr lvl="1"/>
            <a:r>
              <a:rPr lang="en-US" dirty="0" smtClean="0"/>
              <a:t>Hinduism: Vedic Age </a:t>
            </a:r>
            <a:endParaRPr lang="en-US" dirty="0" smtClean="0"/>
          </a:p>
          <a:p>
            <a:r>
              <a:rPr lang="en-US" dirty="0" smtClean="0"/>
              <a:t>Epic of </a:t>
            </a:r>
            <a:r>
              <a:rPr lang="en-US" dirty="0" smtClean="0"/>
              <a:t>Gilgamesh</a:t>
            </a:r>
          </a:p>
          <a:p>
            <a:pPr lvl="1"/>
            <a:r>
              <a:rPr lang="en-US" dirty="0" smtClean="0"/>
              <a:t>Mesopotamia </a:t>
            </a:r>
            <a:endParaRPr lang="en-US" dirty="0" smtClean="0"/>
          </a:p>
          <a:p>
            <a:r>
              <a:rPr lang="en-US" dirty="0" err="1" smtClean="0"/>
              <a:t>Popul</a:t>
            </a:r>
            <a:r>
              <a:rPr lang="en-US" dirty="0" smtClean="0"/>
              <a:t> </a:t>
            </a:r>
            <a:r>
              <a:rPr lang="en-US" dirty="0" err="1" smtClean="0"/>
              <a:t>Vuh</a:t>
            </a:r>
            <a:endParaRPr lang="en-US" dirty="0" smtClean="0"/>
          </a:p>
          <a:p>
            <a:pPr lvl="1"/>
            <a:r>
              <a:rPr lang="en-US" dirty="0" smtClean="0"/>
              <a:t>Creation story of the Mayans</a:t>
            </a:r>
            <a:r>
              <a:rPr lang="en-US" dirty="0"/>
              <a:t>: </a:t>
            </a:r>
            <a:r>
              <a:rPr lang="en-US" dirty="0">
                <a:hlinkClick r:id="rId2"/>
              </a:rPr>
              <a:t>http://</a:t>
            </a:r>
            <a:r>
              <a:rPr lang="en-US" dirty="0" smtClean="0">
                <a:hlinkClick r:id="rId2"/>
              </a:rPr>
              <a:t>www.criscenzo.com/jaguarsun/popolvuh.html</a:t>
            </a:r>
            <a:r>
              <a:rPr lang="en-US" dirty="0" smtClean="0"/>
              <a:t> </a:t>
            </a:r>
            <a:endParaRPr lang="en-US" dirty="0" smtClean="0"/>
          </a:p>
          <a:p>
            <a:r>
              <a:rPr lang="en-US" dirty="0" smtClean="0"/>
              <a:t>Confucius </a:t>
            </a:r>
            <a:r>
              <a:rPr lang="en-US" dirty="0" smtClean="0"/>
              <a:t>Analects</a:t>
            </a:r>
          </a:p>
          <a:p>
            <a:pPr lvl="1"/>
            <a:r>
              <a:rPr lang="en-US" dirty="0" smtClean="0"/>
              <a:t>Warring States Period between Zhou and Han </a:t>
            </a:r>
            <a:endParaRPr lang="en-US" dirty="0" smtClean="0"/>
          </a:p>
          <a:p>
            <a:r>
              <a:rPr lang="en-US" dirty="0" smtClean="0"/>
              <a:t>Kabuki </a:t>
            </a:r>
            <a:endParaRPr lang="en-US" dirty="0" smtClean="0"/>
          </a:p>
          <a:p>
            <a:pPr lvl="1"/>
            <a:r>
              <a:rPr lang="en-US" dirty="0" smtClean="0"/>
              <a:t>Japan</a:t>
            </a:r>
            <a:endParaRPr lang="en-US" dirty="0" smtClean="0"/>
          </a:p>
          <a:p>
            <a:r>
              <a:rPr lang="en-US" dirty="0" smtClean="0">
                <a:effectLst/>
              </a:rPr>
              <a:t>Codices</a:t>
            </a:r>
            <a:endParaRPr lang="en-US" dirty="0">
              <a:effectLst/>
            </a:endParaRPr>
          </a:p>
          <a:p>
            <a:pPr lvl="1"/>
            <a:r>
              <a:rPr lang="en-US" dirty="0">
                <a:effectLst/>
              </a:rPr>
              <a:t>Maya texts, long strips of paper, many meters in length when unfolded, made of the pounded inner bark of certain trees; these texts helped analysts interpret Maya hieroglyphics </a:t>
            </a:r>
            <a:endParaRPr lang="en-US" dirty="0" smtClean="0"/>
          </a:p>
          <a:p>
            <a:pPr lvl="1"/>
            <a:endParaRPr lang="en-US" dirty="0"/>
          </a:p>
        </p:txBody>
      </p:sp>
    </p:spTree>
    <p:extLst>
      <p:ext uri="{BB962C8B-B14F-4D97-AF65-F5344CB8AC3E}">
        <p14:creationId xmlns:p14="http://schemas.microsoft.com/office/powerpoint/2010/main" val="210430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Environment </a:t>
            </a:r>
            <a:r>
              <a:rPr lang="en-US" dirty="0" smtClean="0"/>
              <a:t>Interaction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1248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281" y="0"/>
            <a:ext cx="9905998" cy="1905000"/>
          </a:xfrm>
        </p:spPr>
        <p:txBody>
          <a:bodyPr/>
          <a:lstStyle/>
          <a:p>
            <a:r>
              <a:rPr lang="en-US" dirty="0" smtClean="0"/>
              <a:t>Coerced and semi-coerced labor migrations </a:t>
            </a:r>
            <a:endParaRPr lang="en-US" dirty="0"/>
          </a:p>
        </p:txBody>
      </p:sp>
      <p:sp>
        <p:nvSpPr>
          <p:cNvPr id="3" name="Content Placeholder 2"/>
          <p:cNvSpPr>
            <a:spLocks noGrp="1"/>
          </p:cNvSpPr>
          <p:nvPr>
            <p:ph idx="1"/>
          </p:nvPr>
        </p:nvSpPr>
        <p:spPr>
          <a:xfrm>
            <a:off x="301925" y="2096219"/>
            <a:ext cx="6370607" cy="4761781"/>
          </a:xfrm>
        </p:spPr>
        <p:txBody>
          <a:bodyPr>
            <a:normAutofit fontScale="85000" lnSpcReduction="20000"/>
          </a:bodyPr>
          <a:lstStyle/>
          <a:p>
            <a:r>
              <a:rPr lang="en-US" dirty="0">
                <a:effectLst/>
              </a:rPr>
              <a:t>Who: Coerced laborers were known as “coolies” from the Hindu meaning “day-laborer</a:t>
            </a:r>
            <a:r>
              <a:rPr lang="en-US" dirty="0" smtClean="0">
                <a:effectLst/>
              </a:rPr>
              <a:t>”</a:t>
            </a:r>
          </a:p>
          <a:p>
            <a:r>
              <a:rPr lang="en-US" dirty="0" smtClean="0">
                <a:effectLst/>
              </a:rPr>
              <a:t>What: labor </a:t>
            </a:r>
            <a:r>
              <a:rPr lang="en-US" dirty="0">
                <a:effectLst/>
              </a:rPr>
              <a:t>through force and intimidation(sometimes through authority), in short, coerced labor is slavery</a:t>
            </a:r>
            <a:r>
              <a:rPr lang="en-US" dirty="0" smtClean="0">
                <a:effectLst/>
              </a:rPr>
              <a:t>.</a:t>
            </a:r>
          </a:p>
          <a:p>
            <a:r>
              <a:rPr lang="en-US" dirty="0" smtClean="0">
                <a:effectLst/>
              </a:rPr>
              <a:t>When: Period Five: 1750-1900: Africa, China, India </a:t>
            </a:r>
          </a:p>
          <a:p>
            <a:r>
              <a:rPr lang="en-US" dirty="0">
                <a:effectLst/>
              </a:rPr>
              <a:t>Where: By 1900, six countries had more than 10,000 people of Indian origin as laborers:</a:t>
            </a:r>
            <a:r>
              <a:rPr lang="en-US" dirty="0"/>
              <a:t/>
            </a:r>
            <a:br>
              <a:rPr lang="en-US" dirty="0"/>
            </a:br>
            <a:r>
              <a:rPr lang="en-US" dirty="0">
                <a:effectLst/>
              </a:rPr>
              <a:t>British Guiana</a:t>
            </a:r>
            <a:r>
              <a:rPr lang="en-US" dirty="0"/>
              <a:t/>
            </a:r>
            <a:br>
              <a:rPr lang="en-US" dirty="0"/>
            </a:br>
            <a:r>
              <a:rPr lang="en-US" dirty="0">
                <a:effectLst/>
              </a:rPr>
              <a:t>Trinidad &amp; Tobago</a:t>
            </a:r>
            <a:r>
              <a:rPr lang="en-US" dirty="0"/>
              <a:t/>
            </a:r>
            <a:br>
              <a:rPr lang="en-US" dirty="0"/>
            </a:br>
            <a:r>
              <a:rPr lang="en-US" dirty="0">
                <a:effectLst/>
              </a:rPr>
              <a:t>Mauritius</a:t>
            </a:r>
            <a:r>
              <a:rPr lang="en-US" dirty="0"/>
              <a:t/>
            </a:r>
            <a:br>
              <a:rPr lang="en-US" dirty="0"/>
            </a:br>
            <a:r>
              <a:rPr lang="en-US" dirty="0">
                <a:effectLst/>
              </a:rPr>
              <a:t>Natal (South Africa)</a:t>
            </a:r>
            <a:r>
              <a:rPr lang="en-US" dirty="0"/>
              <a:t/>
            </a:r>
            <a:br>
              <a:rPr lang="en-US" dirty="0"/>
            </a:br>
            <a:r>
              <a:rPr lang="en-US" dirty="0">
                <a:effectLst/>
              </a:rPr>
              <a:t>Jamaica</a:t>
            </a:r>
            <a:r>
              <a:rPr lang="en-US" dirty="0"/>
              <a:t/>
            </a:r>
            <a:br>
              <a:rPr lang="en-US" dirty="0"/>
            </a:br>
            <a:r>
              <a:rPr lang="en-US" dirty="0" smtClean="0">
                <a:effectLst/>
              </a:rPr>
              <a:t>Fiji</a:t>
            </a:r>
          </a:p>
          <a:p>
            <a:r>
              <a:rPr lang="en-US" dirty="0" smtClean="0">
                <a:effectLst/>
              </a:rPr>
              <a:t>Why: Replaced slavery (abolished in early 1800s)</a:t>
            </a:r>
          </a:p>
          <a:p>
            <a:r>
              <a:rPr lang="en-US" dirty="0" smtClean="0">
                <a:effectLst/>
              </a:rPr>
              <a:t>Other examples: Chinese </a:t>
            </a:r>
            <a:r>
              <a:rPr lang="en-US" dirty="0">
                <a:effectLst/>
              </a:rPr>
              <a:t>Coolies in the U.S. (1850 – 1900</a:t>
            </a:r>
            <a:r>
              <a:rPr lang="en-US" dirty="0" smtClean="0">
                <a:effectLst/>
              </a:rPr>
              <a:t>) – Railroad construction in the west </a:t>
            </a:r>
          </a:p>
          <a:p>
            <a:pPr lvl="1"/>
            <a:r>
              <a:rPr lang="en-US" dirty="0">
                <a:effectLst/>
              </a:rPr>
              <a:t>In 1882, in America, there was a 10 year ban for Chinese immigration to America.</a:t>
            </a:r>
            <a:endParaRPr lang="en-US" dirty="0" smtClean="0">
              <a:effectLst/>
            </a:endParaRPr>
          </a:p>
          <a:p>
            <a:endParaRPr lang="en-US" dirty="0"/>
          </a:p>
        </p:txBody>
      </p:sp>
      <p:pic>
        <p:nvPicPr>
          <p:cNvPr id="5" name="Picture 4"/>
          <p:cNvPicPr>
            <a:picLocks noChangeAspect="1"/>
          </p:cNvPicPr>
          <p:nvPr/>
        </p:nvPicPr>
        <p:blipFill>
          <a:blip r:embed="rId2"/>
          <a:stretch>
            <a:fillRect/>
          </a:stretch>
        </p:blipFill>
        <p:spPr>
          <a:xfrm>
            <a:off x="6672532" y="1283898"/>
            <a:ext cx="5334000" cy="2800350"/>
          </a:xfrm>
          <a:prstGeom prst="rect">
            <a:avLst/>
          </a:prstGeom>
        </p:spPr>
      </p:pic>
    </p:spTree>
    <p:extLst>
      <p:ext uri="{BB962C8B-B14F-4D97-AF65-F5344CB8AC3E}">
        <p14:creationId xmlns:p14="http://schemas.microsoft.com/office/powerpoint/2010/main" val="281027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18" y="383875"/>
            <a:ext cx="9905998" cy="1905000"/>
          </a:xfrm>
        </p:spPr>
        <p:txBody>
          <a:bodyPr/>
          <a:lstStyle/>
          <a:p>
            <a:r>
              <a:rPr lang="en-US" dirty="0" smtClean="0"/>
              <a:t>Flora and fauna </a:t>
            </a:r>
            <a:endParaRPr lang="en-US" dirty="0"/>
          </a:p>
        </p:txBody>
      </p:sp>
      <p:sp>
        <p:nvSpPr>
          <p:cNvPr id="3" name="Content Placeholder 2"/>
          <p:cNvSpPr>
            <a:spLocks noGrp="1"/>
          </p:cNvSpPr>
          <p:nvPr>
            <p:ph idx="1"/>
          </p:nvPr>
        </p:nvSpPr>
        <p:spPr>
          <a:xfrm>
            <a:off x="2268747" y="2063150"/>
            <a:ext cx="8200694" cy="3124201"/>
          </a:xfrm>
        </p:spPr>
        <p:txBody>
          <a:bodyPr>
            <a:normAutofit fontScale="92500" lnSpcReduction="20000"/>
          </a:bodyPr>
          <a:lstStyle/>
          <a:p>
            <a:r>
              <a:rPr lang="en-US" dirty="0" smtClean="0"/>
              <a:t>Flora: </a:t>
            </a:r>
            <a:r>
              <a:rPr lang="en-US" dirty="0">
                <a:effectLst/>
              </a:rPr>
              <a:t>the plants of a particular region, habitat, or geological period.</a:t>
            </a:r>
            <a:endParaRPr lang="en-US" dirty="0" smtClean="0"/>
          </a:p>
          <a:p>
            <a:r>
              <a:rPr lang="en-US" dirty="0" smtClean="0"/>
              <a:t>Fauna: </a:t>
            </a:r>
            <a:r>
              <a:rPr lang="en-US" dirty="0">
                <a:effectLst/>
              </a:rPr>
              <a:t>the animals of a particular region, habitat, or geological period.</a:t>
            </a:r>
            <a:endParaRPr lang="en-US" dirty="0" smtClean="0"/>
          </a:p>
          <a:p>
            <a:r>
              <a:rPr lang="en-US" dirty="0" smtClean="0"/>
              <a:t>Environmental </a:t>
            </a:r>
            <a:r>
              <a:rPr lang="en-US" dirty="0"/>
              <a:t>factors such as rainfall patterns, climate, and available flora and fauna shaped the methods of exploitation used in different regions. </a:t>
            </a:r>
            <a:endParaRPr lang="en-US" dirty="0" smtClean="0"/>
          </a:p>
          <a:p>
            <a:r>
              <a:rPr lang="en-US" dirty="0"/>
              <a:t>Different crops or animals were domesticated in the various core regions, depending on available local flora and fauna</a:t>
            </a:r>
            <a:r>
              <a:rPr lang="en-US" dirty="0" smtClean="0"/>
              <a:t>.</a:t>
            </a:r>
          </a:p>
          <a:p>
            <a:r>
              <a:rPr lang="en-US" dirty="0" smtClean="0"/>
              <a:t>THINK: Columbian Exchange, agricultural opportunities</a:t>
            </a:r>
            <a:endParaRPr lang="en-US" dirty="0"/>
          </a:p>
        </p:txBody>
      </p:sp>
      <p:pic>
        <p:nvPicPr>
          <p:cNvPr id="2050" name="Picture 2" descr="http://static.wixstatic.com/media/eb3ba0_1aa217bdf8822652de905b0af924d238.png_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423" y="4894356"/>
            <a:ext cx="4281577" cy="19636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e04.deviantart.net/0614/th/pre/i/2014/165/a/9/dinosaur_002___hb593200_by_hb593200-d7max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0617"/>
            <a:ext cx="2577918" cy="476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1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damage</a:t>
            </a:r>
            <a:endParaRPr lang="en-US" dirty="0"/>
          </a:p>
        </p:txBody>
      </p:sp>
      <p:sp>
        <p:nvSpPr>
          <p:cNvPr id="3" name="Content Placeholder 2"/>
          <p:cNvSpPr>
            <a:spLocks noGrp="1"/>
          </p:cNvSpPr>
          <p:nvPr>
            <p:ph idx="1"/>
          </p:nvPr>
        </p:nvSpPr>
        <p:spPr>
          <a:xfrm>
            <a:off x="4641013" y="1906438"/>
            <a:ext cx="7315200" cy="4701395"/>
          </a:xfrm>
        </p:spPr>
        <p:txBody>
          <a:bodyPr>
            <a:normAutofit/>
          </a:bodyPr>
          <a:lstStyle/>
          <a:p>
            <a:r>
              <a:rPr lang="en-US" dirty="0" smtClean="0"/>
              <a:t>Deforestation</a:t>
            </a:r>
          </a:p>
          <a:p>
            <a:pPr lvl="1"/>
            <a:r>
              <a:rPr lang="en-US" dirty="0">
                <a:effectLst/>
              </a:rPr>
              <a:t>clearing Earth's forests on a massive </a:t>
            </a:r>
            <a:r>
              <a:rPr lang="en-US" dirty="0" smtClean="0">
                <a:effectLst/>
              </a:rPr>
              <a:t>scale, 30% of the World is covered in forest</a:t>
            </a:r>
          </a:p>
          <a:p>
            <a:pPr lvl="1"/>
            <a:r>
              <a:rPr lang="en-US" dirty="0"/>
              <a:t>European colonization and the introduction of European agriculture and settlements practices in the Americas often affected the physical environment through deforestation and soil depletion</a:t>
            </a:r>
            <a:r>
              <a:rPr lang="en-US" dirty="0" smtClean="0"/>
              <a:t>.</a:t>
            </a:r>
          </a:p>
          <a:p>
            <a:pPr lvl="1"/>
            <a:r>
              <a:rPr lang="en-US" dirty="0"/>
              <a:t>Pollution threatened the world’s supply of water and clean air. Deforestation and desertification were continuing consequences of the human impact on the environment. Rates of extinction of other species accelerated sharply</a:t>
            </a:r>
            <a:r>
              <a:rPr lang="en-US" dirty="0" smtClean="0"/>
              <a:t>.</a:t>
            </a:r>
          </a:p>
          <a:p>
            <a:r>
              <a:rPr lang="en-US" dirty="0" smtClean="0"/>
              <a:t>Desertification</a:t>
            </a:r>
          </a:p>
          <a:p>
            <a:pPr lvl="1"/>
            <a:r>
              <a:rPr lang="en-US" dirty="0">
                <a:effectLst/>
              </a:rPr>
              <a:t>fertile land becomes desert, typically as a result of drought, deforestation, or inappropriate agriculture</a:t>
            </a:r>
            <a:r>
              <a:rPr lang="en-US" dirty="0" smtClean="0">
                <a:effectLst/>
              </a:rPr>
              <a:t>.</a:t>
            </a:r>
            <a:endParaRPr lang="en-US" dirty="0"/>
          </a:p>
        </p:txBody>
      </p:sp>
      <p:pic>
        <p:nvPicPr>
          <p:cNvPr id="3074" name="Picture 2" descr="http://img15.deviantart.net/12ef/i/2011/309/6/a/camel_png_stock_by_venicet-d4f93l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9264"/>
            <a:ext cx="5011648" cy="375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9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tatic2.businessinsider.com/image/4edf7250ecad04967f000030/deforestation-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226" y="411191"/>
            <a:ext cx="9428372" cy="612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14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extinction </a:t>
            </a:r>
            <a:endParaRPr lang="en-US" dirty="0"/>
          </a:p>
        </p:txBody>
      </p:sp>
      <p:sp>
        <p:nvSpPr>
          <p:cNvPr id="3" name="Content Placeholder 2"/>
          <p:cNvSpPr>
            <a:spLocks noGrp="1"/>
          </p:cNvSpPr>
          <p:nvPr>
            <p:ph idx="1"/>
          </p:nvPr>
        </p:nvSpPr>
        <p:spPr>
          <a:xfrm>
            <a:off x="1141413" y="2666999"/>
            <a:ext cx="3836029" cy="3124201"/>
          </a:xfrm>
        </p:spPr>
        <p:txBody>
          <a:bodyPr/>
          <a:lstStyle/>
          <a:p>
            <a:r>
              <a:rPr lang="en-US" dirty="0" smtClean="0"/>
              <a:t>Direct effect of Deforestation (see previous slide) </a:t>
            </a:r>
          </a:p>
          <a:p>
            <a:r>
              <a:rPr lang="en-US" dirty="0" smtClean="0"/>
              <a:t>Check out this </a:t>
            </a:r>
            <a:r>
              <a:rPr lang="en-US" dirty="0" smtClean="0">
                <a:hlinkClick r:id="rId2"/>
              </a:rPr>
              <a:t>link</a:t>
            </a:r>
            <a:endParaRPr lang="en-US" dirty="0"/>
          </a:p>
        </p:txBody>
      </p:sp>
      <p:pic>
        <p:nvPicPr>
          <p:cNvPr id="5122" name="Picture 2" descr="http://www.whole-systems.org/Resources/Image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642" y="2787588"/>
            <a:ext cx="42862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8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technology </a:t>
            </a:r>
            <a:endParaRPr lang="en-US" dirty="0"/>
          </a:p>
        </p:txBody>
      </p:sp>
      <p:sp>
        <p:nvSpPr>
          <p:cNvPr id="3" name="Content Placeholder 2"/>
          <p:cNvSpPr>
            <a:spLocks noGrp="1"/>
          </p:cNvSpPr>
          <p:nvPr>
            <p:ph idx="1"/>
          </p:nvPr>
        </p:nvSpPr>
        <p:spPr>
          <a:xfrm>
            <a:off x="356409" y="2201173"/>
            <a:ext cx="4940210" cy="4423914"/>
          </a:xfrm>
        </p:spPr>
        <p:txBody>
          <a:bodyPr>
            <a:normAutofit fontScale="92500" lnSpcReduction="10000"/>
          </a:bodyPr>
          <a:lstStyle/>
          <a:p>
            <a:r>
              <a:rPr lang="en-US" dirty="0" smtClean="0"/>
              <a:t>Plows</a:t>
            </a:r>
          </a:p>
          <a:p>
            <a:pPr lvl="1"/>
            <a:r>
              <a:rPr lang="en-US" dirty="0">
                <a:effectLst/>
              </a:rPr>
              <a:t>a piece of farm equipment that is used to dig into and turn over soil especially to prepare the soil for </a:t>
            </a:r>
            <a:r>
              <a:rPr lang="en-US" dirty="0" smtClean="0">
                <a:effectLst/>
              </a:rPr>
              <a:t>planting</a:t>
            </a:r>
          </a:p>
          <a:p>
            <a:r>
              <a:rPr lang="en-US" dirty="0" smtClean="0"/>
              <a:t>Yokes</a:t>
            </a:r>
          </a:p>
          <a:p>
            <a:pPr lvl="1"/>
            <a:r>
              <a:rPr lang="en-US" dirty="0">
                <a:effectLst/>
              </a:rPr>
              <a:t>a wooden crosspiece that is fastened over the necks of two animals and attached to the plow or cart that they are to pull</a:t>
            </a:r>
            <a:r>
              <a:rPr lang="en-US" dirty="0" smtClean="0">
                <a:effectLst/>
              </a:rPr>
              <a:t>.</a:t>
            </a:r>
          </a:p>
          <a:p>
            <a:r>
              <a:rPr lang="en-US" dirty="0" err="1" smtClean="0"/>
              <a:t>qanat</a:t>
            </a:r>
            <a:r>
              <a:rPr lang="en-US" dirty="0" smtClean="0"/>
              <a:t> system </a:t>
            </a:r>
          </a:p>
          <a:p>
            <a:pPr lvl="1"/>
            <a:r>
              <a:rPr lang="en-US" dirty="0">
                <a:effectLst/>
              </a:rPr>
              <a:t> a gently sloping underground channel or tunnel constructed to lead water from the interior of a hill to a village below.</a:t>
            </a:r>
            <a:endParaRPr lang="en-US" dirty="0"/>
          </a:p>
        </p:txBody>
      </p:sp>
      <p:pic>
        <p:nvPicPr>
          <p:cNvPr id="6146" name="Picture 2" descr="http://vignette2.wikia.nocookie.net/warehouse-13-artifact-database/images/2/23/Ancient_plow.png/revision/latest?cb=20151231222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852" y="395835"/>
            <a:ext cx="4671890" cy="228474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_U1LTVkF02NE/TKXMVZNe9NI/AAAAAAAAAB8/NXlnocZTqfc/s1600/yo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479" y="2383596"/>
            <a:ext cx="3669165" cy="21862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atic1.squarespace.com/static/53b17013e4b0f83f2d8a8a4a/t/53c52eb9e4b0d5fd0ebe8b12/1405431537476/Qan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125" y="4212022"/>
            <a:ext cx="4613890" cy="241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1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Maritime technology </a:t>
            </a:r>
            <a:endParaRPr lang="en-US" dirty="0"/>
          </a:p>
        </p:txBody>
      </p:sp>
      <p:sp>
        <p:nvSpPr>
          <p:cNvPr id="3" name="Content Placeholder 2"/>
          <p:cNvSpPr>
            <a:spLocks noGrp="1"/>
          </p:cNvSpPr>
          <p:nvPr>
            <p:ph idx="1"/>
          </p:nvPr>
        </p:nvSpPr>
        <p:spPr>
          <a:xfrm>
            <a:off x="345057" y="1949571"/>
            <a:ext cx="8074324" cy="4641010"/>
          </a:xfrm>
        </p:spPr>
        <p:txBody>
          <a:bodyPr>
            <a:normAutofit fontScale="85000" lnSpcReduction="20000"/>
          </a:bodyPr>
          <a:lstStyle/>
          <a:p>
            <a:r>
              <a:rPr lang="en-US" dirty="0" smtClean="0"/>
              <a:t>When? Age of Exploration 1450-1750</a:t>
            </a:r>
          </a:p>
          <a:p>
            <a:r>
              <a:rPr lang="en-US" dirty="0" smtClean="0"/>
              <a:t>Cartography</a:t>
            </a:r>
          </a:p>
          <a:p>
            <a:pPr lvl="1"/>
            <a:r>
              <a:rPr lang="en-US" dirty="0" smtClean="0"/>
              <a:t>Map Making</a:t>
            </a:r>
          </a:p>
          <a:p>
            <a:r>
              <a:rPr lang="en-US" dirty="0" smtClean="0"/>
              <a:t>Compass</a:t>
            </a:r>
          </a:p>
          <a:p>
            <a:pPr lvl="1"/>
            <a:r>
              <a:rPr lang="en-US" dirty="0" smtClean="0"/>
              <a:t>Invented by Chinese, tells cardinal directions with a magnet</a:t>
            </a:r>
          </a:p>
          <a:p>
            <a:r>
              <a:rPr lang="en-US" dirty="0" smtClean="0"/>
              <a:t>Astrolabe</a:t>
            </a:r>
          </a:p>
          <a:p>
            <a:pPr lvl="1"/>
            <a:r>
              <a:rPr lang="en-US" dirty="0" smtClean="0"/>
              <a:t>Tells line of Latitude (How far north/south of equator) </a:t>
            </a:r>
          </a:p>
          <a:p>
            <a:r>
              <a:rPr lang="en-US" dirty="0" smtClean="0"/>
              <a:t>lateen sail</a:t>
            </a:r>
          </a:p>
          <a:p>
            <a:pPr lvl="1"/>
            <a:r>
              <a:rPr lang="en-US" dirty="0" smtClean="0"/>
              <a:t>Triangular shape sails used to manipulate wind patterns</a:t>
            </a:r>
          </a:p>
          <a:p>
            <a:r>
              <a:rPr lang="en-US" dirty="0" smtClean="0"/>
              <a:t>Caravels (European) </a:t>
            </a:r>
            <a:r>
              <a:rPr lang="en-US" dirty="0"/>
              <a:t>Junk (</a:t>
            </a:r>
            <a:r>
              <a:rPr lang="en-US" dirty="0" smtClean="0"/>
              <a:t>Chinese) dhow </a:t>
            </a:r>
            <a:r>
              <a:rPr lang="en-US" dirty="0"/>
              <a:t>ships (Indians/Middle Easterners) </a:t>
            </a:r>
            <a:endParaRPr lang="en-US" dirty="0" smtClean="0"/>
          </a:p>
          <a:p>
            <a:pPr lvl="1"/>
            <a:r>
              <a:rPr lang="en-US" dirty="0" smtClean="0"/>
              <a:t>Used in early exploration – had NO engine, but used lateen sails paired with Astrolabes/maps to detect and control travel </a:t>
            </a:r>
          </a:p>
          <a:p>
            <a:r>
              <a:rPr lang="en-US" dirty="0" err="1" smtClean="0"/>
              <a:t>Longships</a:t>
            </a:r>
            <a:r>
              <a:rPr lang="en-US" dirty="0" smtClean="0"/>
              <a:t> (Vikings) – c. 800s</a:t>
            </a:r>
          </a:p>
          <a:p>
            <a:r>
              <a:rPr lang="en-US" dirty="0" smtClean="0"/>
              <a:t>NO STEAM OR ENGINES, JUST THE SAIL and RUDDER! </a:t>
            </a:r>
          </a:p>
        </p:txBody>
      </p:sp>
      <p:pic>
        <p:nvPicPr>
          <p:cNvPr id="7170" name="Picture 2" descr="https://upload.wikimedia.org/wikipedia/commons/thumb/0/02/Sail_plan_xebec.svg/2000px-Sail_plan_xebe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637" y="158261"/>
            <a:ext cx="6388273" cy="39958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tuxpaint.org/stamps/stamps/vehicles/ship/chineseJu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681" y="3829088"/>
            <a:ext cx="19050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upload.wikimedia.org/wikipedia/commons/5/57/Chambers_1908_Dh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670" y="4366283"/>
            <a:ext cx="2684328" cy="225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90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Mesh</Template>
  <TotalTime>160</TotalTime>
  <Words>715</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Mesh</vt:lpstr>
      <vt:lpstr>Vocabulary review by themes</vt:lpstr>
      <vt:lpstr>Human Environment Interaction</vt:lpstr>
      <vt:lpstr>Coerced and semi-coerced labor migrations </vt:lpstr>
      <vt:lpstr>Flora and fauna </vt:lpstr>
      <vt:lpstr>Environmental damage</vt:lpstr>
      <vt:lpstr>PowerPoint Presentation</vt:lpstr>
      <vt:lpstr>Rates of extinction </vt:lpstr>
      <vt:lpstr>Farming technology </vt:lpstr>
      <vt:lpstr>Maritime technology </vt:lpstr>
      <vt:lpstr>Technological innovations</vt:lpstr>
      <vt:lpstr>Culture</vt:lpstr>
      <vt:lpstr>Semite, Anti-Semitic </vt:lpstr>
      <vt:lpstr>Greco-Roman Philosophy </vt:lpstr>
      <vt:lpstr>Asceticism </vt:lpstr>
      <vt:lpstr>Shaman </vt:lpstr>
      <vt:lpstr>Empirical Observation </vt:lpstr>
      <vt:lpstr>Monumental Architecture and Urban Planning</vt:lpstr>
      <vt:lpstr>Arts &amp; Artisanship </vt:lpstr>
      <vt:lpstr>Literature </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review by themes</dc:title>
  <dc:creator>Natasha Beemon</dc:creator>
  <cp:lastModifiedBy>Natasha Beemon</cp:lastModifiedBy>
  <cp:revision>15</cp:revision>
  <dcterms:created xsi:type="dcterms:W3CDTF">2016-03-22T11:42:38Z</dcterms:created>
  <dcterms:modified xsi:type="dcterms:W3CDTF">2016-03-29T13:47:01Z</dcterms:modified>
</cp:coreProperties>
</file>